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0160000" cy="10414000"/>
  <p:notesSz cx="6858000" cy="9144000"/>
  <p:embeddedFontLst>
    <p:embeddedFont>
      <p:font typeface="Calibri Light" panose="020F0302020204030204" pitchFamily="34" charset="0"/>
      <p:regular r:id="rId17"/>
      <p:italic r:id="rId18"/>
    </p:embeddedFont>
    <p:embeddedFont>
      <p:font typeface="Calibri" panose="020F050202020403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1704329"/>
            <a:ext cx="7620000" cy="3625615"/>
          </a:xfrm>
        </p:spPr>
        <p:txBody>
          <a:bodyPr anchor="b"/>
          <a:lstStyle>
            <a:lvl1pPr algn="ctr">
              <a:defRPr sz="5000"/>
            </a:lvl1pPr>
          </a:lstStyle>
          <a:p>
            <a:r>
              <a:rPr lang="en-US" smtClean="0"/>
              <a:t>Click to edit Master title style</a:t>
            </a:r>
            <a:endParaRPr lang="en-US"/>
          </a:p>
        </p:txBody>
      </p:sp>
      <p:sp>
        <p:nvSpPr>
          <p:cNvPr id="3" name="Subtitle 2"/>
          <p:cNvSpPr>
            <a:spLocks noGrp="1"/>
          </p:cNvSpPr>
          <p:nvPr>
            <p:ph type="subTitle" idx="1"/>
          </p:nvPr>
        </p:nvSpPr>
        <p:spPr>
          <a:xfrm>
            <a:off x="1270000" y="5469762"/>
            <a:ext cx="7620000" cy="2514305"/>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216BE78-7F23-4410-A5CF-E891E0673F6F}"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2727760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6BE78-7F23-4410-A5CF-E891E0673F6F}"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902814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554449"/>
            <a:ext cx="2190750" cy="882538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98500" y="554449"/>
            <a:ext cx="6445250" cy="882538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6BE78-7F23-4410-A5CF-E891E0673F6F}"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1621483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6BE78-7F23-4410-A5CF-E891E0673F6F}"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1858332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93208" y="2596271"/>
            <a:ext cx="8763000" cy="4331934"/>
          </a:xfrm>
        </p:spPr>
        <p:txBody>
          <a:bodyPr anchor="b"/>
          <a:lstStyle>
            <a:lvl1pPr>
              <a:defRPr sz="5000"/>
            </a:lvl1pPr>
          </a:lstStyle>
          <a:p>
            <a:r>
              <a:rPr lang="en-US" smtClean="0"/>
              <a:t>Click to edit Master title style</a:t>
            </a:r>
            <a:endParaRPr lang="en-US"/>
          </a:p>
        </p:txBody>
      </p:sp>
      <p:sp>
        <p:nvSpPr>
          <p:cNvPr id="3" name="Text Placeholder 2"/>
          <p:cNvSpPr>
            <a:spLocks noGrp="1"/>
          </p:cNvSpPr>
          <p:nvPr>
            <p:ph type="body" idx="1"/>
          </p:nvPr>
        </p:nvSpPr>
        <p:spPr>
          <a:xfrm>
            <a:off x="693208" y="6969187"/>
            <a:ext cx="8763000" cy="2278062"/>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16BE78-7F23-4410-A5CF-E891E0673F6F}" type="datetimeFigureOut">
              <a:rPr lang="en-US" smtClean="0"/>
              <a:t>4/7/2015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1494378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98500" y="2772246"/>
            <a:ext cx="4318000" cy="66075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3500" y="2772246"/>
            <a:ext cx="4318000" cy="66075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216BE78-7F23-4410-A5CF-E891E0673F6F}" type="datetimeFigureOut">
              <a:rPr lang="en-US" smtClean="0"/>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2881595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9823" y="554451"/>
            <a:ext cx="8763000" cy="201289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99824" y="2552877"/>
            <a:ext cx="4298156" cy="1251126"/>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smtClean="0"/>
              <a:t>Click to edit Master text styles</a:t>
            </a:r>
          </a:p>
        </p:txBody>
      </p:sp>
      <p:sp>
        <p:nvSpPr>
          <p:cNvPr id="4" name="Content Placeholder 3"/>
          <p:cNvSpPr>
            <a:spLocks noGrp="1"/>
          </p:cNvSpPr>
          <p:nvPr>
            <p:ph sz="half" idx="2"/>
          </p:nvPr>
        </p:nvSpPr>
        <p:spPr>
          <a:xfrm>
            <a:off x="699824" y="3804003"/>
            <a:ext cx="4298156" cy="5595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43501" y="2552877"/>
            <a:ext cx="4319323" cy="1251126"/>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en-US" smtClean="0"/>
              <a:t>Click to edit Master text styles</a:t>
            </a:r>
          </a:p>
        </p:txBody>
      </p:sp>
      <p:sp>
        <p:nvSpPr>
          <p:cNvPr id="6" name="Content Placeholder 5"/>
          <p:cNvSpPr>
            <a:spLocks noGrp="1"/>
          </p:cNvSpPr>
          <p:nvPr>
            <p:ph sz="quarter" idx="4"/>
          </p:nvPr>
        </p:nvSpPr>
        <p:spPr>
          <a:xfrm>
            <a:off x="5143501" y="3804003"/>
            <a:ext cx="4319323" cy="5595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16BE78-7F23-4410-A5CF-E891E0673F6F}" type="datetimeFigureOut">
              <a:rPr lang="en-US" smtClean="0"/>
              <a:t>4/7/2015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4182584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216BE78-7F23-4410-A5CF-E891E0673F6F}" type="datetimeFigureOut">
              <a:rPr lang="en-US" smtClean="0"/>
              <a:t>4/7/2015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4278528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16BE78-7F23-4410-A5CF-E891E0673F6F}" type="datetimeFigureOut">
              <a:rPr lang="en-US" smtClean="0"/>
              <a:t>4/7/2015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1372362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9824" y="694267"/>
            <a:ext cx="3276864" cy="2429933"/>
          </a:xfrm>
        </p:spPr>
        <p:txBody>
          <a:bodyPr anchor="b"/>
          <a:lstStyle>
            <a:lvl1pPr>
              <a:defRPr sz="2667"/>
            </a:lvl1pPr>
          </a:lstStyle>
          <a:p>
            <a:r>
              <a:rPr lang="en-US" smtClean="0"/>
              <a:t>Click to edit Master title style</a:t>
            </a:r>
            <a:endParaRPr lang="en-US"/>
          </a:p>
        </p:txBody>
      </p:sp>
      <p:sp>
        <p:nvSpPr>
          <p:cNvPr id="3" name="Content Placeholder 2"/>
          <p:cNvSpPr>
            <a:spLocks noGrp="1"/>
          </p:cNvSpPr>
          <p:nvPr>
            <p:ph idx="1"/>
          </p:nvPr>
        </p:nvSpPr>
        <p:spPr>
          <a:xfrm>
            <a:off x="4319323" y="1499425"/>
            <a:ext cx="5143500" cy="7400690"/>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99824" y="3124200"/>
            <a:ext cx="3276864" cy="5787967"/>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6BE78-7F23-4410-A5CF-E891E0673F6F}" type="datetimeFigureOut">
              <a:rPr lang="en-US" smtClean="0"/>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541191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9824" y="694267"/>
            <a:ext cx="3276864" cy="2429933"/>
          </a:xfrm>
        </p:spPr>
        <p:txBody>
          <a:bodyPr anchor="b"/>
          <a:lstStyle>
            <a:lvl1pPr>
              <a:defRPr sz="2667"/>
            </a:lvl1pPr>
          </a:lstStyle>
          <a:p>
            <a:r>
              <a:rPr lang="en-US" smtClean="0"/>
              <a:t>Click to edit Master title style</a:t>
            </a:r>
            <a:endParaRPr lang="en-US"/>
          </a:p>
        </p:txBody>
      </p:sp>
      <p:sp>
        <p:nvSpPr>
          <p:cNvPr id="3" name="Picture Placeholder 2"/>
          <p:cNvSpPr>
            <a:spLocks noGrp="1"/>
          </p:cNvSpPr>
          <p:nvPr>
            <p:ph type="pic" idx="1"/>
          </p:nvPr>
        </p:nvSpPr>
        <p:spPr>
          <a:xfrm>
            <a:off x="4319323" y="1499425"/>
            <a:ext cx="5143500" cy="7400690"/>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endParaRPr lang="en-US"/>
          </a:p>
        </p:txBody>
      </p:sp>
      <p:sp>
        <p:nvSpPr>
          <p:cNvPr id="4" name="Text Placeholder 3"/>
          <p:cNvSpPr>
            <a:spLocks noGrp="1"/>
          </p:cNvSpPr>
          <p:nvPr>
            <p:ph type="body" sz="half" idx="2"/>
          </p:nvPr>
        </p:nvSpPr>
        <p:spPr>
          <a:xfrm>
            <a:off x="699824" y="3124200"/>
            <a:ext cx="3276864" cy="5787967"/>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6BE78-7F23-4410-A5CF-E891E0673F6F}" type="datetimeFigureOut">
              <a:rPr lang="en-US" smtClean="0"/>
              <a:t>4/7/2015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27866-D893-421F-8FB7-2BF618A229C8}" type="slidenum">
              <a:rPr lang="en-US" smtClean="0"/>
              <a:t>‹#›</a:t>
            </a:fld>
            <a:endParaRPr lang="en-US"/>
          </a:p>
        </p:txBody>
      </p:sp>
    </p:spTree>
    <p:extLst>
      <p:ext uri="{BB962C8B-B14F-4D97-AF65-F5344CB8AC3E}">
        <p14:creationId xmlns:p14="http://schemas.microsoft.com/office/powerpoint/2010/main" val="3201296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554451"/>
            <a:ext cx="8763000" cy="201289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98500" y="2772246"/>
            <a:ext cx="8763000" cy="66075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98500" y="9652238"/>
            <a:ext cx="2286000" cy="554449"/>
          </a:xfrm>
          <a:prstGeom prst="rect">
            <a:avLst/>
          </a:prstGeom>
        </p:spPr>
        <p:txBody>
          <a:bodyPr vert="horz" lIns="91440" tIns="45720" rIns="91440" bIns="45720" rtlCol="0" anchor="ctr"/>
          <a:lstStyle>
            <a:lvl1pPr algn="l">
              <a:defRPr sz="1000">
                <a:solidFill>
                  <a:schemeClr val="tx1">
                    <a:tint val="75000"/>
                  </a:schemeClr>
                </a:solidFill>
              </a:defRPr>
            </a:lvl1pPr>
          </a:lstStyle>
          <a:p>
            <a:fld id="{2216BE78-7F23-4410-A5CF-E891E0673F6F}" type="datetimeFigureOut">
              <a:rPr lang="en-US" smtClean="0"/>
              <a:t>4/7/2015</a:t>
            </a:fld>
            <a:endParaRPr lang="en-US"/>
          </a:p>
        </p:txBody>
      </p:sp>
      <p:sp>
        <p:nvSpPr>
          <p:cNvPr id="5" name="Footer Placeholder 4"/>
          <p:cNvSpPr>
            <a:spLocks noGrp="1"/>
          </p:cNvSpPr>
          <p:nvPr>
            <p:ph type="ftr" sz="quarter" idx="3"/>
          </p:nvPr>
        </p:nvSpPr>
        <p:spPr>
          <a:xfrm>
            <a:off x="3365500" y="9652238"/>
            <a:ext cx="3429000" cy="554449"/>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175500" y="9652238"/>
            <a:ext cx="2286000" cy="554449"/>
          </a:xfrm>
          <a:prstGeom prst="rect">
            <a:avLst/>
          </a:prstGeom>
        </p:spPr>
        <p:txBody>
          <a:bodyPr vert="horz" lIns="91440" tIns="45720" rIns="91440" bIns="45720" rtlCol="0" anchor="ctr"/>
          <a:lstStyle>
            <a:lvl1pPr algn="r">
              <a:defRPr sz="1000">
                <a:solidFill>
                  <a:schemeClr val="tx1">
                    <a:tint val="75000"/>
                  </a:schemeClr>
                </a:solidFill>
              </a:defRPr>
            </a:lvl1pPr>
          </a:lstStyle>
          <a:p>
            <a:fld id="{8E227866-D893-421F-8FB7-2BF618A229C8}" type="slidenum">
              <a:rPr lang="en-US" smtClean="0"/>
              <a:t>‹#›</a:t>
            </a:fld>
            <a:endParaRPr lang="en-US"/>
          </a:p>
        </p:txBody>
      </p:sp>
    </p:spTree>
    <p:extLst>
      <p:ext uri="{BB962C8B-B14F-4D97-AF65-F5344CB8AC3E}">
        <p14:creationId xmlns:p14="http://schemas.microsoft.com/office/powerpoint/2010/main" val="3602717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SuDXQlFX9DQ&amp;index=8&amp;list=PLVP118hRWwP63rc9WAczU_7Vo97SoejKy"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v=U6rf9UCwW90&amp;index=9&amp;list=PLVP118hRWwP63rc9WAczU_7Vo97SoejKy"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qYvFByOpfHc&amp;index=10&amp;list=PLVP118hRWwP63rc9WAczU_7Vo97SoejKy"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watch?v=V46ggweX5o0&amp;index=11&amp;list=PLVP118hRWwP63rc9WAczU_7Vo97SoejKy"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GzKVvYU9R7g&amp;index=12&amp;list=PLVP118hRWwP63rc9WAczU_7Vo97SoejKy"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youtube.com/watch?v=AsZc2AH81q4&amp;list=PLVP118hRWwP63rc9WAczU_7Vo97SoejKy&amp;index=10"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wZi28UYUzno&amp;list=PLVP118hRWwP63rc9WAczU_7Vo97SoejKy&amp;index=2"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sM1OniITZ60&amp;index=3&amp;list=PLVP118hRWwP63rc9WAczU_7Vo97SoejKy"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HV-c1Z_o-xg&amp;index=4&amp;list=PLVP118hRWwP63rc9WAczU_7Vo97SoejKy"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youtube.com/watch?v=DVBjJ0BA4R4&amp;index=5&amp;list=PLVP118hRWwP63rc9WAczU_7Vo97SoejKy"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xX7vdGfwrY&amp;index=6&amp;list=PLVP118hRWwP63rc9WAczU_7Vo97SoejKy"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yXya-Y4e3yE&amp;index=7&amp;list=PLVP118hRWwP63rc9WAczU_7Vo97SoejKy"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2452878" y="631190"/>
            <a:ext cx="718820" cy="718820"/>
            <a:chOff x="2452878" y="631190"/>
            <a:chExt cx="718820" cy="718820"/>
          </a:xfrm>
        </p:grpSpPr>
        <p:sp>
          <p:nvSpPr>
            <p:cNvPr id="2" name="Oval 1"/>
            <p:cNvSpPr/>
            <p:nvPr/>
          </p:nvSpPr>
          <p:spPr>
            <a:xfrm>
              <a:off x="2452878" y="63119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578100" y="850900"/>
              <a:ext cx="465832" cy="323165"/>
            </a:xfrm>
            <a:prstGeom prst="rect">
              <a:avLst/>
            </a:prstGeom>
            <a:noFill/>
          </p:spPr>
          <p:txBody>
            <a:bodyPr vert="horz" rtlCol="0">
              <a:spAutoFit/>
            </a:bodyPr>
            <a:lstStyle/>
            <a:p>
              <a:r>
                <a:rPr lang="en-US" sz="1500" smtClean="0">
                  <a:solidFill>
                    <a:srgbClr val="000000"/>
                  </a:solidFill>
                  <a:latin typeface="Arial - 20"/>
                </a:rPr>
                <a:t>Q1</a:t>
              </a:r>
              <a:endParaRPr lang="en-US" sz="1500">
                <a:solidFill>
                  <a:srgbClr val="000000"/>
                </a:solidFill>
                <a:latin typeface="Arial - 20"/>
              </a:endParaRPr>
            </a:p>
          </p:txBody>
        </p:sp>
      </p:grpSp>
      <p:grpSp>
        <p:nvGrpSpPr>
          <p:cNvPr id="7" name="Group 6"/>
          <p:cNvGrpSpPr/>
          <p:nvPr/>
        </p:nvGrpSpPr>
        <p:grpSpPr>
          <a:xfrm>
            <a:off x="2452878" y="1782318"/>
            <a:ext cx="718820" cy="718820"/>
            <a:chOff x="2452878" y="1782318"/>
            <a:chExt cx="718820" cy="718820"/>
          </a:xfrm>
        </p:grpSpPr>
        <p:sp>
          <p:nvSpPr>
            <p:cNvPr id="5" name="Oval 4"/>
            <p:cNvSpPr/>
            <p:nvPr/>
          </p:nvSpPr>
          <p:spPr>
            <a:xfrm>
              <a:off x="2452878" y="1782318"/>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578100" y="2006600"/>
              <a:ext cx="465836" cy="323165"/>
            </a:xfrm>
            <a:prstGeom prst="rect">
              <a:avLst/>
            </a:prstGeom>
            <a:noFill/>
          </p:spPr>
          <p:txBody>
            <a:bodyPr vert="horz" rtlCol="0">
              <a:spAutoFit/>
            </a:bodyPr>
            <a:lstStyle/>
            <a:p>
              <a:r>
                <a:rPr lang="en-US" sz="1500" smtClean="0">
                  <a:solidFill>
                    <a:srgbClr val="000000"/>
                  </a:solidFill>
                  <a:latin typeface="Arial - 20"/>
                </a:rPr>
                <a:t>Q2</a:t>
              </a:r>
              <a:endParaRPr lang="en-US" sz="1500">
                <a:solidFill>
                  <a:srgbClr val="000000"/>
                </a:solidFill>
                <a:latin typeface="Arial - 20"/>
              </a:endParaRPr>
            </a:p>
          </p:txBody>
        </p:sp>
      </p:grpSp>
      <p:grpSp>
        <p:nvGrpSpPr>
          <p:cNvPr id="10" name="Group 9"/>
          <p:cNvGrpSpPr/>
          <p:nvPr/>
        </p:nvGrpSpPr>
        <p:grpSpPr>
          <a:xfrm>
            <a:off x="800481" y="8471408"/>
            <a:ext cx="718820" cy="718820"/>
            <a:chOff x="800481" y="8471408"/>
            <a:chExt cx="718820" cy="718820"/>
          </a:xfrm>
        </p:grpSpPr>
        <p:sp>
          <p:nvSpPr>
            <p:cNvPr id="8" name="Oval 7"/>
            <p:cNvSpPr/>
            <p:nvPr/>
          </p:nvSpPr>
          <p:spPr>
            <a:xfrm>
              <a:off x="800481" y="8471408"/>
              <a:ext cx="718820" cy="718820"/>
            </a:xfrm>
            <a:prstGeom prst="ellipse">
              <a:avLst/>
            </a:prstGeom>
            <a:solidFill>
              <a:srgbClr val="FFFF0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927100" y="8699500"/>
              <a:ext cx="465836" cy="323165"/>
            </a:xfrm>
            <a:prstGeom prst="rect">
              <a:avLst/>
            </a:prstGeom>
            <a:noFill/>
          </p:spPr>
          <p:txBody>
            <a:bodyPr vert="horz" rtlCol="0">
              <a:spAutoFit/>
            </a:bodyPr>
            <a:lstStyle/>
            <a:p>
              <a:r>
                <a:rPr lang="en-US" sz="1500" smtClean="0">
                  <a:solidFill>
                    <a:srgbClr val="000000"/>
                  </a:solidFill>
                  <a:latin typeface="Arial - 20"/>
                </a:rPr>
                <a:t>F1</a:t>
              </a:r>
              <a:endParaRPr lang="en-US" sz="1500">
                <a:solidFill>
                  <a:srgbClr val="000000"/>
                </a:solidFill>
                <a:latin typeface="Arial - 20"/>
              </a:endParaRPr>
            </a:p>
          </p:txBody>
        </p:sp>
      </p:grpSp>
      <p:sp>
        <p:nvSpPr>
          <p:cNvPr id="11" name="TextBox 10"/>
          <p:cNvSpPr txBox="1"/>
          <p:nvPr/>
        </p:nvSpPr>
        <p:spPr>
          <a:xfrm>
            <a:off x="3327400" y="850900"/>
            <a:ext cx="3670350" cy="323165"/>
          </a:xfrm>
          <a:prstGeom prst="rect">
            <a:avLst/>
          </a:prstGeom>
          <a:noFill/>
        </p:spPr>
        <p:txBody>
          <a:bodyPr vert="horz" rtlCol="0">
            <a:spAutoFit/>
          </a:bodyPr>
          <a:lstStyle/>
          <a:p>
            <a:r>
              <a:rPr lang="en-US" sz="1500" smtClean="0">
                <a:solidFill>
                  <a:srgbClr val="000000"/>
                </a:solidFill>
                <a:latin typeface="Arial - 20"/>
              </a:rPr>
              <a:t>First reporting period: Sept-Nov</a:t>
            </a:r>
            <a:endParaRPr lang="en-US" sz="1500">
              <a:solidFill>
                <a:srgbClr val="000000"/>
              </a:solidFill>
              <a:latin typeface="Arial - 20"/>
            </a:endParaRPr>
          </a:p>
        </p:txBody>
      </p:sp>
      <p:sp>
        <p:nvSpPr>
          <p:cNvPr id="12" name="TextBox 11"/>
          <p:cNvSpPr txBox="1"/>
          <p:nvPr/>
        </p:nvSpPr>
        <p:spPr>
          <a:xfrm>
            <a:off x="3327400" y="2006600"/>
            <a:ext cx="3925094" cy="323165"/>
          </a:xfrm>
          <a:prstGeom prst="rect">
            <a:avLst/>
          </a:prstGeom>
          <a:noFill/>
        </p:spPr>
        <p:txBody>
          <a:bodyPr vert="horz" rtlCol="0">
            <a:spAutoFit/>
          </a:bodyPr>
          <a:lstStyle/>
          <a:p>
            <a:r>
              <a:rPr lang="en-US" sz="1500" smtClean="0">
                <a:solidFill>
                  <a:srgbClr val="000000"/>
                </a:solidFill>
                <a:latin typeface="Arial - 20"/>
              </a:rPr>
              <a:t>Second reporting period: Nov-Jan</a:t>
            </a:r>
            <a:endParaRPr lang="en-US" sz="1500">
              <a:solidFill>
                <a:srgbClr val="000000"/>
              </a:solidFill>
              <a:latin typeface="Arial - 20"/>
            </a:endParaRPr>
          </a:p>
        </p:txBody>
      </p:sp>
      <p:sp>
        <p:nvSpPr>
          <p:cNvPr id="13" name="TextBox 12"/>
          <p:cNvSpPr txBox="1"/>
          <p:nvPr/>
        </p:nvSpPr>
        <p:spPr>
          <a:xfrm>
            <a:off x="1879600" y="850900"/>
            <a:ext cx="519636" cy="1154162"/>
          </a:xfrm>
          <a:prstGeom prst="rect">
            <a:avLst/>
          </a:prstGeom>
          <a:noFill/>
        </p:spPr>
        <p:txBody>
          <a:bodyPr vert="horz" rtlCol="0">
            <a:spAutoFit/>
          </a:bodyPr>
          <a:lstStyle/>
          <a:p>
            <a:r>
              <a:rPr lang="en-US" sz="6900" smtClean="0">
                <a:solidFill>
                  <a:srgbClr val="000000"/>
                </a:solidFill>
                <a:latin typeface="Arial - 92"/>
              </a:rPr>
              <a:t>{</a:t>
            </a:r>
            <a:endParaRPr lang="en-US" sz="6900">
              <a:solidFill>
                <a:srgbClr val="000000"/>
              </a:solidFill>
              <a:latin typeface="Arial - 92"/>
            </a:endParaRPr>
          </a:p>
        </p:txBody>
      </p:sp>
      <p:grpSp>
        <p:nvGrpSpPr>
          <p:cNvPr id="16" name="Group 15"/>
          <p:cNvGrpSpPr/>
          <p:nvPr/>
        </p:nvGrpSpPr>
        <p:grpSpPr>
          <a:xfrm>
            <a:off x="795528" y="1287780"/>
            <a:ext cx="718820" cy="718820"/>
            <a:chOff x="795528" y="1287780"/>
            <a:chExt cx="718820" cy="718820"/>
          </a:xfrm>
        </p:grpSpPr>
        <p:sp>
          <p:nvSpPr>
            <p:cNvPr id="14" name="Oval 13"/>
            <p:cNvSpPr/>
            <p:nvPr/>
          </p:nvSpPr>
          <p:spPr>
            <a:xfrm>
              <a:off x="795528" y="1287780"/>
              <a:ext cx="718820" cy="718820"/>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927100" y="1511300"/>
              <a:ext cx="465836" cy="323165"/>
            </a:xfrm>
            <a:prstGeom prst="rect">
              <a:avLst/>
            </a:prstGeom>
            <a:noFill/>
          </p:spPr>
          <p:txBody>
            <a:bodyPr vert="horz" rtlCol="0">
              <a:spAutoFit/>
            </a:bodyPr>
            <a:lstStyle/>
            <a:p>
              <a:r>
                <a:rPr lang="en-US" sz="1500" smtClean="0">
                  <a:solidFill>
                    <a:srgbClr val="000000"/>
                  </a:solidFill>
                  <a:latin typeface="Arial - 20"/>
                </a:rPr>
                <a:t>S1</a:t>
              </a:r>
              <a:endParaRPr lang="en-US" sz="1500">
                <a:solidFill>
                  <a:srgbClr val="000000"/>
                </a:solidFill>
                <a:latin typeface="Arial - 20"/>
              </a:endParaRPr>
            </a:p>
          </p:txBody>
        </p:sp>
      </p:grpSp>
      <p:sp>
        <p:nvSpPr>
          <p:cNvPr id="17" name="Oval 16"/>
          <p:cNvSpPr/>
          <p:nvPr/>
        </p:nvSpPr>
        <p:spPr>
          <a:xfrm>
            <a:off x="795528" y="3148330"/>
            <a:ext cx="718820" cy="718820"/>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927100" y="3365500"/>
            <a:ext cx="465836" cy="323165"/>
          </a:xfrm>
          <a:prstGeom prst="rect">
            <a:avLst/>
          </a:prstGeom>
          <a:noFill/>
        </p:spPr>
        <p:txBody>
          <a:bodyPr vert="horz" rtlCol="0">
            <a:spAutoFit/>
          </a:bodyPr>
          <a:lstStyle/>
          <a:p>
            <a:r>
              <a:rPr lang="en-US" sz="1500" smtClean="0">
                <a:solidFill>
                  <a:srgbClr val="000000"/>
                </a:solidFill>
                <a:latin typeface="Arial - 20"/>
              </a:rPr>
              <a:t>S1</a:t>
            </a:r>
            <a:endParaRPr lang="en-US" sz="1500">
              <a:solidFill>
                <a:srgbClr val="000000"/>
              </a:solidFill>
              <a:latin typeface="Arial - 20"/>
            </a:endParaRPr>
          </a:p>
        </p:txBody>
      </p:sp>
      <p:sp>
        <p:nvSpPr>
          <p:cNvPr id="19" name="TextBox 18"/>
          <p:cNvSpPr txBox="1"/>
          <p:nvPr/>
        </p:nvSpPr>
        <p:spPr>
          <a:xfrm>
            <a:off x="1600200" y="3124200"/>
            <a:ext cx="8271510" cy="276999"/>
          </a:xfrm>
          <a:prstGeom prst="rect">
            <a:avLst/>
          </a:prstGeom>
          <a:noFill/>
        </p:spPr>
        <p:txBody>
          <a:bodyPr vert="horz" rtlCol="0">
            <a:spAutoFit/>
          </a:bodyPr>
          <a:lstStyle/>
          <a:p>
            <a:r>
              <a:rPr lang="en-US" sz="1200" b="1" smtClean="0">
                <a:solidFill>
                  <a:srgbClr val="000000"/>
                </a:solidFill>
                <a:latin typeface="Arial - 17"/>
              </a:rPr>
              <a:t>Semestered course</a:t>
            </a:r>
            <a:r>
              <a:rPr lang="en-US" sz="1200" smtClean="0">
                <a:solidFill>
                  <a:srgbClr val="000000"/>
                </a:solidFill>
                <a:latin typeface="Arial - 17"/>
              </a:rPr>
              <a:t>: Final mark generated from Q1 and Q2. (January report card) </a:t>
            </a:r>
            <a:endParaRPr lang="en-US" sz="1200">
              <a:solidFill>
                <a:srgbClr val="000000"/>
              </a:solidFill>
              <a:latin typeface="Arial - 17"/>
            </a:endParaRPr>
          </a:p>
        </p:txBody>
      </p:sp>
      <p:grpSp>
        <p:nvGrpSpPr>
          <p:cNvPr id="22" name="Group 21"/>
          <p:cNvGrpSpPr/>
          <p:nvPr/>
        </p:nvGrpSpPr>
        <p:grpSpPr>
          <a:xfrm>
            <a:off x="2452878" y="4544949"/>
            <a:ext cx="718820" cy="718820"/>
            <a:chOff x="2452878" y="4544949"/>
            <a:chExt cx="718820" cy="718820"/>
          </a:xfrm>
        </p:grpSpPr>
        <p:sp>
          <p:nvSpPr>
            <p:cNvPr id="20" name="Oval 19"/>
            <p:cNvSpPr/>
            <p:nvPr/>
          </p:nvSpPr>
          <p:spPr>
            <a:xfrm>
              <a:off x="2452878" y="4544949"/>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578100" y="4775200"/>
              <a:ext cx="465836" cy="323165"/>
            </a:xfrm>
            <a:prstGeom prst="rect">
              <a:avLst/>
            </a:prstGeom>
            <a:noFill/>
          </p:spPr>
          <p:txBody>
            <a:bodyPr vert="horz" rtlCol="0">
              <a:spAutoFit/>
            </a:bodyPr>
            <a:lstStyle/>
            <a:p>
              <a:r>
                <a:rPr lang="en-US" sz="1500" smtClean="0">
                  <a:solidFill>
                    <a:srgbClr val="000000"/>
                  </a:solidFill>
                  <a:latin typeface="Arial - 20"/>
                </a:rPr>
                <a:t>Q3</a:t>
              </a:r>
              <a:endParaRPr lang="en-US" sz="1500">
                <a:solidFill>
                  <a:srgbClr val="000000"/>
                </a:solidFill>
                <a:latin typeface="Arial - 20"/>
              </a:endParaRPr>
            </a:p>
          </p:txBody>
        </p:sp>
      </p:grpSp>
      <p:grpSp>
        <p:nvGrpSpPr>
          <p:cNvPr id="25" name="Group 24"/>
          <p:cNvGrpSpPr/>
          <p:nvPr/>
        </p:nvGrpSpPr>
        <p:grpSpPr>
          <a:xfrm>
            <a:off x="2452878" y="5700649"/>
            <a:ext cx="718820" cy="718820"/>
            <a:chOff x="2452878" y="5700649"/>
            <a:chExt cx="718820" cy="718820"/>
          </a:xfrm>
        </p:grpSpPr>
        <p:sp>
          <p:nvSpPr>
            <p:cNvPr id="23" name="Oval 22"/>
            <p:cNvSpPr/>
            <p:nvPr/>
          </p:nvSpPr>
          <p:spPr>
            <a:xfrm>
              <a:off x="2452878" y="5700649"/>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2578100" y="5930900"/>
              <a:ext cx="465836" cy="323165"/>
            </a:xfrm>
            <a:prstGeom prst="rect">
              <a:avLst/>
            </a:prstGeom>
            <a:noFill/>
          </p:spPr>
          <p:txBody>
            <a:bodyPr vert="horz" rtlCol="0">
              <a:spAutoFit/>
            </a:bodyPr>
            <a:lstStyle/>
            <a:p>
              <a:r>
                <a:rPr lang="en-US" sz="1500" smtClean="0">
                  <a:solidFill>
                    <a:srgbClr val="000000"/>
                  </a:solidFill>
                  <a:latin typeface="Arial - 20"/>
                </a:rPr>
                <a:t>Q4</a:t>
              </a:r>
              <a:endParaRPr lang="en-US" sz="1500">
                <a:solidFill>
                  <a:srgbClr val="000000"/>
                </a:solidFill>
                <a:latin typeface="Arial - 20"/>
              </a:endParaRPr>
            </a:p>
          </p:txBody>
        </p:sp>
      </p:grpSp>
      <p:sp>
        <p:nvSpPr>
          <p:cNvPr id="26" name="TextBox 25"/>
          <p:cNvSpPr txBox="1"/>
          <p:nvPr/>
        </p:nvSpPr>
        <p:spPr>
          <a:xfrm>
            <a:off x="3327400" y="4762500"/>
            <a:ext cx="6217412" cy="323165"/>
          </a:xfrm>
          <a:prstGeom prst="rect">
            <a:avLst/>
          </a:prstGeom>
          <a:noFill/>
        </p:spPr>
        <p:txBody>
          <a:bodyPr vert="horz" rtlCol="0">
            <a:spAutoFit/>
          </a:bodyPr>
          <a:lstStyle/>
          <a:p>
            <a:r>
              <a:rPr lang="en-US" sz="1500" smtClean="0">
                <a:solidFill>
                  <a:srgbClr val="000000"/>
                </a:solidFill>
                <a:latin typeface="Arial - 20"/>
              </a:rPr>
              <a:t>Third reporting period: Jan-March</a:t>
            </a:r>
            <a:endParaRPr lang="en-US" sz="1500">
              <a:solidFill>
                <a:srgbClr val="000000"/>
              </a:solidFill>
              <a:latin typeface="Arial - 20"/>
            </a:endParaRPr>
          </a:p>
        </p:txBody>
      </p:sp>
      <p:sp>
        <p:nvSpPr>
          <p:cNvPr id="27" name="TextBox 26"/>
          <p:cNvSpPr txBox="1"/>
          <p:nvPr/>
        </p:nvSpPr>
        <p:spPr>
          <a:xfrm>
            <a:off x="3327400" y="5918200"/>
            <a:ext cx="6331712" cy="323165"/>
          </a:xfrm>
          <a:prstGeom prst="rect">
            <a:avLst/>
          </a:prstGeom>
          <a:noFill/>
        </p:spPr>
        <p:txBody>
          <a:bodyPr vert="horz" rtlCol="0">
            <a:spAutoFit/>
          </a:bodyPr>
          <a:lstStyle/>
          <a:p>
            <a:r>
              <a:rPr lang="en-US" sz="1500" smtClean="0">
                <a:solidFill>
                  <a:srgbClr val="000000"/>
                </a:solidFill>
                <a:latin typeface="Arial - 20"/>
              </a:rPr>
              <a:t>Fourth reporting period: March-June</a:t>
            </a:r>
            <a:endParaRPr lang="en-US" sz="1500">
              <a:solidFill>
                <a:srgbClr val="000000"/>
              </a:solidFill>
              <a:latin typeface="Arial - 20"/>
            </a:endParaRPr>
          </a:p>
        </p:txBody>
      </p:sp>
      <p:sp>
        <p:nvSpPr>
          <p:cNvPr id="28" name="TextBox 27"/>
          <p:cNvSpPr txBox="1"/>
          <p:nvPr/>
        </p:nvSpPr>
        <p:spPr>
          <a:xfrm>
            <a:off x="1879600" y="4762500"/>
            <a:ext cx="519633" cy="1154162"/>
          </a:xfrm>
          <a:prstGeom prst="rect">
            <a:avLst/>
          </a:prstGeom>
          <a:noFill/>
        </p:spPr>
        <p:txBody>
          <a:bodyPr vert="horz" rtlCol="0">
            <a:spAutoFit/>
          </a:bodyPr>
          <a:lstStyle/>
          <a:p>
            <a:r>
              <a:rPr lang="en-US" sz="6900" smtClean="0">
                <a:solidFill>
                  <a:srgbClr val="000000"/>
                </a:solidFill>
                <a:latin typeface="Arial - 92"/>
              </a:rPr>
              <a:t>{</a:t>
            </a:r>
            <a:endParaRPr lang="en-US" sz="6900">
              <a:solidFill>
                <a:srgbClr val="000000"/>
              </a:solidFill>
              <a:latin typeface="Arial - 92"/>
            </a:endParaRPr>
          </a:p>
        </p:txBody>
      </p:sp>
      <p:grpSp>
        <p:nvGrpSpPr>
          <p:cNvPr id="31" name="Group 30"/>
          <p:cNvGrpSpPr/>
          <p:nvPr/>
        </p:nvGrpSpPr>
        <p:grpSpPr>
          <a:xfrm>
            <a:off x="795528" y="5199380"/>
            <a:ext cx="718820" cy="718820"/>
            <a:chOff x="795528" y="5199380"/>
            <a:chExt cx="718820" cy="718820"/>
          </a:xfrm>
        </p:grpSpPr>
        <p:sp>
          <p:nvSpPr>
            <p:cNvPr id="29" name="Oval 28"/>
            <p:cNvSpPr/>
            <p:nvPr/>
          </p:nvSpPr>
          <p:spPr>
            <a:xfrm>
              <a:off x="795528" y="5199380"/>
              <a:ext cx="718820" cy="718820"/>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927100" y="5422900"/>
              <a:ext cx="465836" cy="323165"/>
            </a:xfrm>
            <a:prstGeom prst="rect">
              <a:avLst/>
            </a:prstGeom>
            <a:noFill/>
          </p:spPr>
          <p:txBody>
            <a:bodyPr vert="horz" rtlCol="0">
              <a:spAutoFit/>
            </a:bodyPr>
            <a:lstStyle/>
            <a:p>
              <a:r>
                <a:rPr lang="en-US" sz="1500" smtClean="0">
                  <a:solidFill>
                    <a:srgbClr val="000000"/>
                  </a:solidFill>
                  <a:latin typeface="Arial - 20"/>
                </a:rPr>
                <a:t>S2</a:t>
              </a:r>
              <a:endParaRPr lang="en-US" sz="1500">
                <a:solidFill>
                  <a:srgbClr val="000000"/>
                </a:solidFill>
                <a:latin typeface="Arial - 20"/>
              </a:endParaRPr>
            </a:p>
          </p:txBody>
        </p:sp>
      </p:grpSp>
      <p:sp>
        <p:nvSpPr>
          <p:cNvPr id="32" name="TextBox 31"/>
          <p:cNvSpPr txBox="1"/>
          <p:nvPr/>
        </p:nvSpPr>
        <p:spPr>
          <a:xfrm>
            <a:off x="1600200" y="3632200"/>
            <a:ext cx="3493381" cy="292388"/>
          </a:xfrm>
          <a:prstGeom prst="rect">
            <a:avLst/>
          </a:prstGeom>
          <a:noFill/>
        </p:spPr>
        <p:txBody>
          <a:bodyPr vert="horz" rtlCol="0">
            <a:spAutoFit/>
          </a:bodyPr>
          <a:lstStyle/>
          <a:p>
            <a:r>
              <a:rPr lang="en-US" sz="1300" b="1" smtClean="0">
                <a:solidFill>
                  <a:srgbClr val="000000"/>
                </a:solidFill>
                <a:latin typeface="Arial - 18"/>
              </a:rPr>
              <a:t>Full year course</a:t>
            </a:r>
            <a:r>
              <a:rPr lang="en-US" sz="1300" smtClean="0">
                <a:solidFill>
                  <a:srgbClr val="000000"/>
                </a:solidFill>
                <a:latin typeface="Arial - 18"/>
              </a:rPr>
              <a:t>:  Mid-way mark</a:t>
            </a:r>
            <a:endParaRPr lang="en-US" sz="1300">
              <a:solidFill>
                <a:srgbClr val="000000"/>
              </a:solidFill>
              <a:latin typeface="Arial - 18"/>
            </a:endParaRPr>
          </a:p>
        </p:txBody>
      </p:sp>
      <p:sp>
        <p:nvSpPr>
          <p:cNvPr id="33" name="Oval 32"/>
          <p:cNvSpPr/>
          <p:nvPr/>
        </p:nvSpPr>
        <p:spPr>
          <a:xfrm>
            <a:off x="800481" y="7016750"/>
            <a:ext cx="718820" cy="718820"/>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927100" y="7239000"/>
            <a:ext cx="465836" cy="323165"/>
          </a:xfrm>
          <a:prstGeom prst="rect">
            <a:avLst/>
          </a:prstGeom>
          <a:noFill/>
        </p:spPr>
        <p:txBody>
          <a:bodyPr vert="horz" rtlCol="0">
            <a:spAutoFit/>
          </a:bodyPr>
          <a:lstStyle/>
          <a:p>
            <a:r>
              <a:rPr lang="en-US" sz="1500" smtClean="0">
                <a:solidFill>
                  <a:srgbClr val="000000"/>
                </a:solidFill>
                <a:latin typeface="Arial - 20"/>
              </a:rPr>
              <a:t>S2</a:t>
            </a:r>
            <a:endParaRPr lang="en-US" sz="1500">
              <a:solidFill>
                <a:srgbClr val="000000"/>
              </a:solidFill>
              <a:latin typeface="Arial - 20"/>
            </a:endParaRPr>
          </a:p>
        </p:txBody>
      </p:sp>
      <p:sp>
        <p:nvSpPr>
          <p:cNvPr id="35" name="TextBox 34"/>
          <p:cNvSpPr txBox="1"/>
          <p:nvPr/>
        </p:nvSpPr>
        <p:spPr>
          <a:xfrm>
            <a:off x="1600200" y="6997700"/>
            <a:ext cx="8271510" cy="276999"/>
          </a:xfrm>
          <a:prstGeom prst="rect">
            <a:avLst/>
          </a:prstGeom>
          <a:noFill/>
        </p:spPr>
        <p:txBody>
          <a:bodyPr vert="horz" rtlCol="0">
            <a:spAutoFit/>
          </a:bodyPr>
          <a:lstStyle/>
          <a:p>
            <a:r>
              <a:rPr lang="en-US" sz="1200" b="1" smtClean="0">
                <a:solidFill>
                  <a:srgbClr val="000000"/>
                </a:solidFill>
                <a:latin typeface="Arial - 17"/>
              </a:rPr>
              <a:t>Semestered course</a:t>
            </a:r>
            <a:r>
              <a:rPr lang="en-US" sz="1200" smtClean="0">
                <a:solidFill>
                  <a:srgbClr val="000000"/>
                </a:solidFill>
                <a:latin typeface="Arial - 17"/>
              </a:rPr>
              <a:t>: Final mark generated from Q3 and Q4. (June report card) </a:t>
            </a:r>
            <a:endParaRPr lang="en-US" sz="1200">
              <a:solidFill>
                <a:srgbClr val="000000"/>
              </a:solidFill>
              <a:latin typeface="Arial - 17"/>
            </a:endParaRPr>
          </a:p>
        </p:txBody>
      </p:sp>
      <p:sp>
        <p:nvSpPr>
          <p:cNvPr id="36" name="TextBox 35"/>
          <p:cNvSpPr txBox="1"/>
          <p:nvPr/>
        </p:nvSpPr>
        <p:spPr>
          <a:xfrm>
            <a:off x="1600200" y="7505700"/>
            <a:ext cx="6345047" cy="292388"/>
          </a:xfrm>
          <a:prstGeom prst="rect">
            <a:avLst/>
          </a:prstGeom>
          <a:noFill/>
        </p:spPr>
        <p:txBody>
          <a:bodyPr vert="horz" rtlCol="0">
            <a:spAutoFit/>
          </a:bodyPr>
          <a:lstStyle/>
          <a:p>
            <a:r>
              <a:rPr lang="en-US" sz="1300" b="1" smtClean="0">
                <a:solidFill>
                  <a:srgbClr val="000000"/>
                </a:solidFill>
                <a:latin typeface="Arial - 18"/>
              </a:rPr>
              <a:t>Full year course</a:t>
            </a:r>
            <a:r>
              <a:rPr lang="en-US" sz="1300" smtClean="0">
                <a:solidFill>
                  <a:srgbClr val="000000"/>
                </a:solidFill>
                <a:latin typeface="Arial - 18"/>
              </a:rPr>
              <a:t>:  Mark attained from January until June.</a:t>
            </a:r>
            <a:endParaRPr lang="en-US" sz="1300">
              <a:solidFill>
                <a:srgbClr val="000000"/>
              </a:solidFill>
              <a:latin typeface="Arial - 18"/>
            </a:endParaRPr>
          </a:p>
        </p:txBody>
      </p:sp>
      <p:sp>
        <p:nvSpPr>
          <p:cNvPr id="37" name="TextBox 36"/>
          <p:cNvSpPr txBox="1"/>
          <p:nvPr/>
        </p:nvSpPr>
        <p:spPr>
          <a:xfrm>
            <a:off x="1600200" y="8547100"/>
            <a:ext cx="5703218" cy="323165"/>
          </a:xfrm>
          <a:prstGeom prst="rect">
            <a:avLst/>
          </a:prstGeom>
          <a:noFill/>
        </p:spPr>
        <p:txBody>
          <a:bodyPr vert="horz" rtlCol="0">
            <a:spAutoFit/>
          </a:bodyPr>
          <a:lstStyle/>
          <a:p>
            <a:r>
              <a:rPr lang="en-US" sz="1500" smtClean="0">
                <a:solidFill>
                  <a:srgbClr val="000000"/>
                </a:solidFill>
                <a:latin typeface="Arial - 20"/>
              </a:rPr>
              <a:t>Final mark for a full year course. September-June</a:t>
            </a:r>
            <a:endParaRPr lang="en-US" sz="1500">
              <a:solidFill>
                <a:srgbClr val="000000"/>
              </a:solidFill>
              <a:latin typeface="Arial - 20"/>
            </a:endParaRPr>
          </a:p>
        </p:txBody>
      </p:sp>
      <p:sp>
        <p:nvSpPr>
          <p:cNvPr id="38" name="TextBox 37"/>
          <p:cNvSpPr txBox="1"/>
          <p:nvPr/>
        </p:nvSpPr>
        <p:spPr>
          <a:xfrm>
            <a:off x="1600200" y="8966200"/>
            <a:ext cx="8315771" cy="323165"/>
          </a:xfrm>
          <a:prstGeom prst="rect">
            <a:avLst/>
          </a:prstGeom>
          <a:noFill/>
        </p:spPr>
        <p:txBody>
          <a:bodyPr vert="horz" rtlCol="0">
            <a:spAutoFit/>
          </a:bodyPr>
          <a:lstStyle/>
          <a:p>
            <a:r>
              <a:rPr lang="en-US" sz="1500" smtClean="0">
                <a:solidFill>
                  <a:srgbClr val="000000"/>
                </a:solidFill>
                <a:latin typeface="Arial - 20"/>
              </a:rPr>
              <a:t>The actual mark for a full year course during any point in the school year.</a:t>
            </a:r>
            <a:endParaRPr lang="en-US" sz="1500">
              <a:solidFill>
                <a:srgbClr val="000000"/>
              </a:solidFill>
              <a:latin typeface="Arial - 20"/>
            </a:endParaRPr>
          </a:p>
        </p:txBody>
      </p:sp>
    </p:spTree>
    <p:extLst>
      <p:ext uri="{BB962C8B-B14F-4D97-AF65-F5344CB8AC3E}">
        <p14:creationId xmlns:p14="http://schemas.microsoft.com/office/powerpoint/2010/main" val="32539700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2083175" y="4791115"/>
            <a:ext cx="2515930" cy="450873"/>
            <a:chOff x="2083175" y="4791115"/>
            <a:chExt cx="2515930" cy="450873"/>
          </a:xfrm>
        </p:grpSpPr>
        <p:sp>
          <p:nvSpPr>
            <p:cNvPr id="2" name="Freeform 1"/>
            <p:cNvSpPr/>
            <p:nvPr/>
          </p:nvSpPr>
          <p:spPr>
            <a:xfrm>
              <a:off x="2083175" y="4791115"/>
              <a:ext cx="2515930" cy="450873"/>
            </a:xfrm>
            <a:custGeom>
              <a:avLst/>
              <a:gdLst/>
              <a:ahLst/>
              <a:cxnLst/>
              <a:rect l="0" t="0" r="0" b="0"/>
              <a:pathLst>
                <a:path w="2515930" h="450873">
                  <a:moveTo>
                    <a:pt x="0" y="0"/>
                  </a:moveTo>
                  <a:lnTo>
                    <a:pt x="2515929" y="0"/>
                  </a:lnTo>
                  <a:lnTo>
                    <a:pt x="2515929" y="450872"/>
                  </a:lnTo>
                  <a:lnTo>
                    <a:pt x="0" y="450872"/>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98700" y="4876800"/>
              <a:ext cx="2089302" cy="323165"/>
            </a:xfrm>
            <a:prstGeom prst="rect">
              <a:avLst/>
            </a:prstGeom>
            <a:noFill/>
          </p:spPr>
          <p:txBody>
            <a:bodyPr vert="horz" rtlCol="0">
              <a:spAutoFit/>
            </a:bodyPr>
            <a:lstStyle/>
            <a:p>
              <a:r>
                <a:rPr lang="en-US" sz="1500" smtClean="0">
                  <a:solidFill>
                    <a:srgbClr val="000000"/>
                  </a:solidFill>
                  <a:latin typeface="Arial - 20"/>
                </a:rPr>
                <a:t>Assessment 70%</a:t>
              </a:r>
              <a:endParaRPr lang="en-US" sz="1500">
                <a:solidFill>
                  <a:srgbClr val="000000"/>
                </a:solidFill>
                <a:latin typeface="Arial - 20"/>
              </a:endParaRPr>
            </a:p>
          </p:txBody>
        </p:sp>
      </p:grpSp>
      <p:grpSp>
        <p:nvGrpSpPr>
          <p:cNvPr id="7" name="Group 6"/>
          <p:cNvGrpSpPr/>
          <p:nvPr/>
        </p:nvGrpSpPr>
        <p:grpSpPr>
          <a:xfrm>
            <a:off x="5709055" y="4791115"/>
            <a:ext cx="2515932" cy="450873"/>
            <a:chOff x="5709055" y="4791115"/>
            <a:chExt cx="2515932" cy="450873"/>
          </a:xfrm>
        </p:grpSpPr>
        <p:sp>
          <p:nvSpPr>
            <p:cNvPr id="5" name="Freeform 4"/>
            <p:cNvSpPr/>
            <p:nvPr/>
          </p:nvSpPr>
          <p:spPr>
            <a:xfrm>
              <a:off x="5709055" y="4791115"/>
              <a:ext cx="2515932" cy="450873"/>
            </a:xfrm>
            <a:custGeom>
              <a:avLst/>
              <a:gdLst/>
              <a:ahLst/>
              <a:cxnLst/>
              <a:rect l="0" t="0" r="0" b="0"/>
              <a:pathLst>
                <a:path w="2515932" h="450873">
                  <a:moveTo>
                    <a:pt x="0" y="0"/>
                  </a:moveTo>
                  <a:lnTo>
                    <a:pt x="2515931" y="0"/>
                  </a:lnTo>
                  <a:lnTo>
                    <a:pt x="2515931" y="450872"/>
                  </a:lnTo>
                  <a:lnTo>
                    <a:pt x="0" y="450872"/>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299200" y="4876800"/>
              <a:ext cx="1355192" cy="323165"/>
            </a:xfrm>
            <a:prstGeom prst="rect">
              <a:avLst/>
            </a:prstGeom>
            <a:noFill/>
          </p:spPr>
          <p:txBody>
            <a:bodyPr vert="horz" rtlCol="0">
              <a:spAutoFit/>
            </a:bodyPr>
            <a:lstStyle/>
            <a:p>
              <a:r>
                <a:rPr lang="en-US" sz="1500" smtClean="0">
                  <a:solidFill>
                    <a:srgbClr val="000000"/>
                  </a:solidFill>
                  <a:latin typeface="Arial - 20"/>
                </a:rPr>
                <a:t>Exam 30%</a:t>
              </a:r>
              <a:endParaRPr lang="en-US" sz="1500">
                <a:solidFill>
                  <a:srgbClr val="000000"/>
                </a:solidFill>
                <a:latin typeface="Arial - 20"/>
              </a:endParaRPr>
            </a:p>
          </p:txBody>
        </p:sp>
      </p:grpSp>
      <p:grpSp>
        <p:nvGrpSpPr>
          <p:cNvPr id="10" name="Group 9"/>
          <p:cNvGrpSpPr/>
          <p:nvPr/>
        </p:nvGrpSpPr>
        <p:grpSpPr>
          <a:xfrm>
            <a:off x="98466" y="2003228"/>
            <a:ext cx="3094511" cy="845989"/>
            <a:chOff x="98466" y="2003228"/>
            <a:chExt cx="3094511" cy="845989"/>
          </a:xfrm>
        </p:grpSpPr>
        <p:sp>
          <p:nvSpPr>
            <p:cNvPr id="8" name="Freeform 7"/>
            <p:cNvSpPr/>
            <p:nvPr/>
          </p:nvSpPr>
          <p:spPr>
            <a:xfrm>
              <a:off x="98466" y="2003228"/>
              <a:ext cx="3094511" cy="845989"/>
            </a:xfrm>
            <a:custGeom>
              <a:avLst/>
              <a:gdLst/>
              <a:ahLst/>
              <a:cxnLst/>
              <a:rect l="0" t="0" r="0" b="0"/>
              <a:pathLst>
                <a:path w="3094511" h="845989">
                  <a:moveTo>
                    <a:pt x="515752" y="0"/>
                  </a:moveTo>
                  <a:lnTo>
                    <a:pt x="2630114" y="0"/>
                  </a:lnTo>
                  <a:lnTo>
                    <a:pt x="2681908" y="2881"/>
                  </a:lnTo>
                  <a:lnTo>
                    <a:pt x="2774523" y="9840"/>
                  </a:lnTo>
                  <a:lnTo>
                    <a:pt x="2862310" y="24001"/>
                  </a:lnTo>
                  <a:lnTo>
                    <a:pt x="2903571" y="30960"/>
                  </a:lnTo>
                  <a:lnTo>
                    <a:pt x="2975996" y="50759"/>
                  </a:lnTo>
                  <a:lnTo>
                    <a:pt x="3027352" y="73320"/>
                  </a:lnTo>
                  <a:lnTo>
                    <a:pt x="3053249" y="86039"/>
                  </a:lnTo>
                  <a:lnTo>
                    <a:pt x="3079146" y="111359"/>
                  </a:lnTo>
                  <a:lnTo>
                    <a:pt x="3089242" y="125518"/>
                  </a:lnTo>
                  <a:lnTo>
                    <a:pt x="3089242" y="132479"/>
                  </a:lnTo>
                  <a:lnTo>
                    <a:pt x="3094510" y="140998"/>
                  </a:lnTo>
                  <a:lnTo>
                    <a:pt x="3094510" y="704990"/>
                  </a:lnTo>
                  <a:lnTo>
                    <a:pt x="3089242" y="712070"/>
                  </a:lnTo>
                  <a:lnTo>
                    <a:pt x="3089242" y="719150"/>
                  </a:lnTo>
                  <a:lnTo>
                    <a:pt x="3079146" y="733190"/>
                  </a:lnTo>
                  <a:lnTo>
                    <a:pt x="3053249" y="758509"/>
                  </a:lnTo>
                  <a:lnTo>
                    <a:pt x="3001894" y="782509"/>
                  </a:lnTo>
                  <a:lnTo>
                    <a:pt x="2975996" y="793788"/>
                  </a:lnTo>
                  <a:lnTo>
                    <a:pt x="2903571" y="813589"/>
                  </a:lnTo>
                  <a:lnTo>
                    <a:pt x="2821051" y="827629"/>
                  </a:lnTo>
                  <a:lnTo>
                    <a:pt x="2774523" y="834708"/>
                  </a:lnTo>
                  <a:lnTo>
                    <a:pt x="2681908" y="841788"/>
                  </a:lnTo>
                  <a:lnTo>
                    <a:pt x="2630114" y="844548"/>
                  </a:lnTo>
                  <a:lnTo>
                    <a:pt x="2604655" y="844548"/>
                  </a:lnTo>
                  <a:lnTo>
                    <a:pt x="2578757" y="845988"/>
                  </a:lnTo>
                  <a:lnTo>
                    <a:pt x="515752" y="845988"/>
                  </a:lnTo>
                  <a:lnTo>
                    <a:pt x="484586" y="844548"/>
                  </a:lnTo>
                  <a:lnTo>
                    <a:pt x="459129" y="844548"/>
                  </a:lnTo>
                  <a:lnTo>
                    <a:pt x="407333" y="841788"/>
                  </a:lnTo>
                  <a:lnTo>
                    <a:pt x="314718" y="834708"/>
                  </a:lnTo>
                  <a:lnTo>
                    <a:pt x="226931" y="820548"/>
                  </a:lnTo>
                  <a:lnTo>
                    <a:pt x="185670" y="813589"/>
                  </a:lnTo>
                  <a:lnTo>
                    <a:pt x="113685" y="793788"/>
                  </a:lnTo>
                  <a:lnTo>
                    <a:pt x="61891" y="771229"/>
                  </a:lnTo>
                  <a:lnTo>
                    <a:pt x="35993" y="758509"/>
                  </a:lnTo>
                  <a:lnTo>
                    <a:pt x="10534" y="733190"/>
                  </a:lnTo>
                  <a:lnTo>
                    <a:pt x="0" y="719150"/>
                  </a:lnTo>
                  <a:lnTo>
                    <a:pt x="0" y="125518"/>
                  </a:lnTo>
                  <a:lnTo>
                    <a:pt x="10534" y="111359"/>
                  </a:lnTo>
                  <a:lnTo>
                    <a:pt x="35993" y="86039"/>
                  </a:lnTo>
                  <a:lnTo>
                    <a:pt x="87787" y="62040"/>
                  </a:lnTo>
                  <a:lnTo>
                    <a:pt x="113685" y="50759"/>
                  </a:lnTo>
                  <a:lnTo>
                    <a:pt x="185670" y="30960"/>
                  </a:lnTo>
                  <a:lnTo>
                    <a:pt x="268191" y="16920"/>
                  </a:lnTo>
                  <a:lnTo>
                    <a:pt x="314718" y="9840"/>
                  </a:lnTo>
                  <a:lnTo>
                    <a:pt x="407333"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55600" y="2235200"/>
              <a:ext cx="2575052" cy="384721"/>
            </a:xfrm>
            <a:prstGeom prst="rect">
              <a:avLst/>
            </a:prstGeom>
            <a:noFill/>
          </p:spPr>
          <p:txBody>
            <a:bodyPr vert="horz" rtlCol="0">
              <a:spAutoFit/>
            </a:bodyPr>
            <a:lstStyle/>
            <a:p>
              <a:r>
                <a:rPr lang="en-US" sz="1900" smtClean="0">
                  <a:solidFill>
                    <a:srgbClr val="000000"/>
                  </a:solidFill>
                  <a:latin typeface="Arial - 26"/>
                </a:rPr>
                <a:t>Full Year Course</a:t>
              </a:r>
              <a:endParaRPr lang="en-US" sz="1900">
                <a:solidFill>
                  <a:srgbClr val="000000"/>
                </a:solidFill>
                <a:latin typeface="Arial - 26"/>
              </a:endParaRPr>
            </a:p>
          </p:txBody>
        </p:sp>
      </p:grpSp>
      <p:grpSp>
        <p:nvGrpSpPr>
          <p:cNvPr id="13" name="Group 12"/>
          <p:cNvGrpSpPr/>
          <p:nvPr/>
        </p:nvGrpSpPr>
        <p:grpSpPr>
          <a:xfrm>
            <a:off x="3502585" y="2003228"/>
            <a:ext cx="3094511" cy="845989"/>
            <a:chOff x="3502585" y="2003228"/>
            <a:chExt cx="3094511" cy="845989"/>
          </a:xfrm>
        </p:grpSpPr>
        <p:sp>
          <p:nvSpPr>
            <p:cNvPr id="11" name="Freeform 10"/>
            <p:cNvSpPr/>
            <p:nvPr/>
          </p:nvSpPr>
          <p:spPr>
            <a:xfrm>
              <a:off x="3502585" y="2003228"/>
              <a:ext cx="3094511" cy="845989"/>
            </a:xfrm>
            <a:custGeom>
              <a:avLst/>
              <a:gdLst/>
              <a:ahLst/>
              <a:cxnLst/>
              <a:rect l="0" t="0" r="0" b="0"/>
              <a:pathLst>
                <a:path w="3094511" h="845989">
                  <a:moveTo>
                    <a:pt x="515752" y="0"/>
                  </a:moveTo>
                  <a:lnTo>
                    <a:pt x="2630114" y="0"/>
                  </a:lnTo>
                  <a:lnTo>
                    <a:pt x="2681910" y="2881"/>
                  </a:lnTo>
                  <a:lnTo>
                    <a:pt x="2774524" y="9840"/>
                  </a:lnTo>
                  <a:lnTo>
                    <a:pt x="2862312" y="24001"/>
                  </a:lnTo>
                  <a:lnTo>
                    <a:pt x="2903572" y="30960"/>
                  </a:lnTo>
                  <a:lnTo>
                    <a:pt x="2975997"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5" y="782509"/>
                  </a:lnTo>
                  <a:lnTo>
                    <a:pt x="2975997" y="793788"/>
                  </a:lnTo>
                  <a:lnTo>
                    <a:pt x="2903572" y="813589"/>
                  </a:lnTo>
                  <a:lnTo>
                    <a:pt x="2821051" y="827629"/>
                  </a:lnTo>
                  <a:lnTo>
                    <a:pt x="2774524" y="834708"/>
                  </a:lnTo>
                  <a:lnTo>
                    <a:pt x="2681910" y="841788"/>
                  </a:lnTo>
                  <a:lnTo>
                    <a:pt x="2630114" y="844548"/>
                  </a:lnTo>
                  <a:lnTo>
                    <a:pt x="2604656" y="844548"/>
                  </a:lnTo>
                  <a:lnTo>
                    <a:pt x="2578758" y="845988"/>
                  </a:lnTo>
                  <a:lnTo>
                    <a:pt x="515752" y="845988"/>
                  </a:lnTo>
                  <a:lnTo>
                    <a:pt x="484588" y="844548"/>
                  </a:lnTo>
                  <a:lnTo>
                    <a:pt x="459129" y="844548"/>
                  </a:lnTo>
                  <a:lnTo>
                    <a:pt x="407335" y="841788"/>
                  </a:lnTo>
                  <a:lnTo>
                    <a:pt x="314719" y="834708"/>
                  </a:lnTo>
                  <a:lnTo>
                    <a:pt x="226931" y="820548"/>
                  </a:lnTo>
                  <a:lnTo>
                    <a:pt x="185672" y="813589"/>
                  </a:lnTo>
                  <a:lnTo>
                    <a:pt x="113685" y="793788"/>
                  </a:lnTo>
                  <a:lnTo>
                    <a:pt x="61891" y="771229"/>
                  </a:lnTo>
                  <a:lnTo>
                    <a:pt x="35993" y="758509"/>
                  </a:lnTo>
                  <a:lnTo>
                    <a:pt x="10535" y="733190"/>
                  </a:lnTo>
                  <a:lnTo>
                    <a:pt x="0" y="719150"/>
                  </a:lnTo>
                  <a:lnTo>
                    <a:pt x="0" y="125518"/>
                  </a:lnTo>
                  <a:lnTo>
                    <a:pt x="10535" y="111359"/>
                  </a:lnTo>
                  <a:lnTo>
                    <a:pt x="35993" y="86039"/>
                  </a:lnTo>
                  <a:lnTo>
                    <a:pt x="87789" y="62040"/>
                  </a:lnTo>
                  <a:lnTo>
                    <a:pt x="113685" y="50759"/>
                  </a:lnTo>
                  <a:lnTo>
                    <a:pt x="185672" y="30960"/>
                  </a:lnTo>
                  <a:lnTo>
                    <a:pt x="268191" y="16920"/>
                  </a:lnTo>
                  <a:lnTo>
                    <a:pt x="314719" y="9840"/>
                  </a:lnTo>
                  <a:lnTo>
                    <a:pt x="407335"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19500" y="2235200"/>
              <a:ext cx="2857500" cy="384721"/>
            </a:xfrm>
            <a:prstGeom prst="rect">
              <a:avLst/>
            </a:prstGeom>
            <a:noFill/>
          </p:spPr>
          <p:txBody>
            <a:bodyPr vert="horz" rtlCol="0">
              <a:spAutoFit/>
            </a:bodyPr>
            <a:lstStyle/>
            <a:p>
              <a:r>
                <a:rPr lang="en-US" sz="1900" smtClean="0">
                  <a:solidFill>
                    <a:srgbClr val="000000"/>
                  </a:solidFill>
                  <a:latin typeface="Arial - 26"/>
                </a:rPr>
                <a:t>Cumulative marks</a:t>
              </a:r>
              <a:endParaRPr lang="en-US" sz="1900">
                <a:solidFill>
                  <a:srgbClr val="000000"/>
                </a:solidFill>
                <a:latin typeface="Arial - 26"/>
              </a:endParaRPr>
            </a:p>
          </p:txBody>
        </p:sp>
      </p:grpSp>
      <p:grpSp>
        <p:nvGrpSpPr>
          <p:cNvPr id="16" name="Group 15"/>
          <p:cNvGrpSpPr/>
          <p:nvPr/>
        </p:nvGrpSpPr>
        <p:grpSpPr>
          <a:xfrm>
            <a:off x="6967020" y="2003228"/>
            <a:ext cx="3472380" cy="921780"/>
            <a:chOff x="6967020" y="2003228"/>
            <a:chExt cx="3472380" cy="921780"/>
          </a:xfrm>
        </p:grpSpPr>
        <p:sp>
          <p:nvSpPr>
            <p:cNvPr id="14" name="Freeform 13"/>
            <p:cNvSpPr/>
            <p:nvPr/>
          </p:nvSpPr>
          <p:spPr>
            <a:xfrm>
              <a:off x="6967020" y="2003228"/>
              <a:ext cx="3094516" cy="845989"/>
            </a:xfrm>
            <a:custGeom>
              <a:avLst/>
              <a:gdLst/>
              <a:ahLst/>
              <a:cxnLst/>
              <a:rect l="0" t="0" r="0" b="0"/>
              <a:pathLst>
                <a:path w="3094516" h="845989">
                  <a:moveTo>
                    <a:pt x="515753" y="0"/>
                  </a:moveTo>
                  <a:lnTo>
                    <a:pt x="2630117" y="0"/>
                  </a:lnTo>
                  <a:lnTo>
                    <a:pt x="2681913" y="2881"/>
                  </a:lnTo>
                  <a:lnTo>
                    <a:pt x="2774528" y="9840"/>
                  </a:lnTo>
                  <a:lnTo>
                    <a:pt x="2862315" y="24001"/>
                  </a:lnTo>
                  <a:lnTo>
                    <a:pt x="2903575" y="30960"/>
                  </a:lnTo>
                  <a:lnTo>
                    <a:pt x="2976000" y="50759"/>
                  </a:lnTo>
                  <a:lnTo>
                    <a:pt x="3027355" y="73320"/>
                  </a:lnTo>
                  <a:lnTo>
                    <a:pt x="3053254" y="86039"/>
                  </a:lnTo>
                  <a:lnTo>
                    <a:pt x="3079150" y="111359"/>
                  </a:lnTo>
                  <a:lnTo>
                    <a:pt x="3089246" y="125518"/>
                  </a:lnTo>
                  <a:lnTo>
                    <a:pt x="3089246" y="132479"/>
                  </a:lnTo>
                  <a:lnTo>
                    <a:pt x="3094515" y="140998"/>
                  </a:lnTo>
                  <a:lnTo>
                    <a:pt x="3094515" y="704990"/>
                  </a:lnTo>
                  <a:lnTo>
                    <a:pt x="3089246" y="712070"/>
                  </a:lnTo>
                  <a:lnTo>
                    <a:pt x="3089246" y="719150"/>
                  </a:lnTo>
                  <a:lnTo>
                    <a:pt x="3079150" y="733190"/>
                  </a:lnTo>
                  <a:lnTo>
                    <a:pt x="3053254" y="758509"/>
                  </a:lnTo>
                  <a:lnTo>
                    <a:pt x="3001899" y="782509"/>
                  </a:lnTo>
                  <a:lnTo>
                    <a:pt x="2976000" y="793788"/>
                  </a:lnTo>
                  <a:lnTo>
                    <a:pt x="2903575" y="813589"/>
                  </a:lnTo>
                  <a:lnTo>
                    <a:pt x="2821054" y="827629"/>
                  </a:lnTo>
                  <a:lnTo>
                    <a:pt x="2774528" y="834708"/>
                  </a:lnTo>
                  <a:lnTo>
                    <a:pt x="2681913" y="841788"/>
                  </a:lnTo>
                  <a:lnTo>
                    <a:pt x="2630117" y="844548"/>
                  </a:lnTo>
                  <a:lnTo>
                    <a:pt x="2604659" y="844548"/>
                  </a:lnTo>
                  <a:lnTo>
                    <a:pt x="2578761" y="845988"/>
                  </a:lnTo>
                  <a:lnTo>
                    <a:pt x="515753" y="845988"/>
                  </a:lnTo>
                  <a:lnTo>
                    <a:pt x="484588" y="844548"/>
                  </a:lnTo>
                  <a:lnTo>
                    <a:pt x="459128" y="844548"/>
                  </a:lnTo>
                  <a:lnTo>
                    <a:pt x="407334" y="841788"/>
                  </a:lnTo>
                  <a:lnTo>
                    <a:pt x="314718" y="834708"/>
                  </a:lnTo>
                  <a:lnTo>
                    <a:pt x="226931" y="820548"/>
                  </a:lnTo>
                  <a:lnTo>
                    <a:pt x="185671" y="813589"/>
                  </a:lnTo>
                  <a:lnTo>
                    <a:pt x="113685" y="793788"/>
                  </a:lnTo>
                  <a:lnTo>
                    <a:pt x="61890" y="771229"/>
                  </a:lnTo>
                  <a:lnTo>
                    <a:pt x="35992" y="758509"/>
                  </a:lnTo>
                  <a:lnTo>
                    <a:pt x="10535" y="733190"/>
                  </a:lnTo>
                  <a:lnTo>
                    <a:pt x="0" y="719150"/>
                  </a:lnTo>
                  <a:lnTo>
                    <a:pt x="0" y="125518"/>
                  </a:lnTo>
                  <a:lnTo>
                    <a:pt x="10535" y="111359"/>
                  </a:lnTo>
                  <a:lnTo>
                    <a:pt x="35992" y="86039"/>
                  </a:lnTo>
                  <a:lnTo>
                    <a:pt x="87788" y="62040"/>
                  </a:lnTo>
                  <a:lnTo>
                    <a:pt x="113685" y="50759"/>
                  </a:lnTo>
                  <a:lnTo>
                    <a:pt x="185671" y="30960"/>
                  </a:lnTo>
                  <a:lnTo>
                    <a:pt x="268192" y="16920"/>
                  </a:lnTo>
                  <a:lnTo>
                    <a:pt x="314718" y="9840"/>
                  </a:lnTo>
                  <a:lnTo>
                    <a:pt x="407334" y="2881"/>
                  </a:lnTo>
                  <a:lnTo>
                    <a:pt x="459128" y="0"/>
                  </a:lnTo>
                  <a:close/>
                </a:path>
              </a:pathLst>
            </a:custGeom>
            <a:gradFill flip="none" rotWithShape="1">
              <a:gsLst>
                <a:gs pos="0">
                  <a:srgbClr val="666666"/>
                </a:gs>
                <a:gs pos="100000">
                  <a:srgbClr val="666666">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581900" y="2247900"/>
              <a:ext cx="2857500" cy="677108"/>
            </a:xfrm>
            <a:prstGeom prst="rect">
              <a:avLst/>
            </a:prstGeom>
            <a:noFill/>
          </p:spPr>
          <p:txBody>
            <a:bodyPr vert="horz" rtlCol="0">
              <a:spAutoFit/>
            </a:bodyPr>
            <a:lstStyle/>
            <a:p>
              <a:r>
                <a:rPr lang="en-US" sz="1900" smtClean="0">
                  <a:solidFill>
                    <a:srgbClr val="000000"/>
                  </a:solidFill>
                  <a:latin typeface="Arial - 26"/>
                </a:rPr>
                <a:t>Total Points</a:t>
              </a:r>
            </a:p>
            <a:p>
              <a:endParaRPr lang="en-US" sz="1900">
                <a:solidFill>
                  <a:srgbClr val="000000"/>
                </a:solidFill>
                <a:latin typeface="Arial - 26"/>
              </a:endParaRPr>
            </a:p>
          </p:txBody>
        </p:sp>
      </p:grpSp>
      <p:sp>
        <p:nvSpPr>
          <p:cNvPr id="17" name="TextBox 16"/>
          <p:cNvSpPr txBox="1"/>
          <p:nvPr/>
        </p:nvSpPr>
        <p:spPr>
          <a:xfrm>
            <a:off x="1168400" y="3835400"/>
            <a:ext cx="1185799" cy="323165"/>
          </a:xfrm>
          <a:prstGeom prst="rect">
            <a:avLst/>
          </a:prstGeom>
          <a:noFill/>
        </p:spPr>
        <p:txBody>
          <a:bodyPr vert="horz" rtlCol="0">
            <a:spAutoFit/>
          </a:bodyPr>
          <a:lstStyle/>
          <a:p>
            <a:r>
              <a:rPr lang="en-US" sz="1500" smtClean="0">
                <a:solidFill>
                  <a:srgbClr val="000000"/>
                </a:solidFill>
                <a:latin typeface="Arial - 20"/>
              </a:rPr>
              <a:t>Example:</a:t>
            </a:r>
            <a:endParaRPr lang="en-US" sz="1500">
              <a:solidFill>
                <a:srgbClr val="000000"/>
              </a:solidFill>
              <a:latin typeface="Arial - 20"/>
            </a:endParaRPr>
          </a:p>
        </p:txBody>
      </p:sp>
      <p:sp>
        <p:nvSpPr>
          <p:cNvPr id="18" name="TextBox 17"/>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#5</a:t>
            </a:r>
            <a:endParaRPr lang="en-US" sz="2700">
              <a:solidFill>
                <a:srgbClr val="000000"/>
              </a:solidFill>
              <a:latin typeface="Arial - 36"/>
            </a:endParaRPr>
          </a:p>
        </p:txBody>
      </p:sp>
      <p:grpSp>
        <p:nvGrpSpPr>
          <p:cNvPr id="43" name="Group 42"/>
          <p:cNvGrpSpPr/>
          <p:nvPr/>
        </p:nvGrpSpPr>
        <p:grpSpPr>
          <a:xfrm>
            <a:off x="3621913" y="6235700"/>
            <a:ext cx="2916174" cy="2827275"/>
            <a:chOff x="3621913" y="6235700"/>
            <a:chExt cx="2916174" cy="2827275"/>
          </a:xfrm>
        </p:grpSpPr>
        <p:grpSp>
          <p:nvGrpSpPr>
            <p:cNvPr id="21" name="Group 20"/>
            <p:cNvGrpSpPr/>
            <p:nvPr/>
          </p:nvGrpSpPr>
          <p:grpSpPr>
            <a:xfrm>
              <a:off x="3621913" y="6235700"/>
              <a:ext cx="464312" cy="539810"/>
              <a:chOff x="3621913" y="6235700"/>
              <a:chExt cx="464312" cy="539810"/>
            </a:xfrm>
          </p:grpSpPr>
          <p:sp>
            <p:nvSpPr>
              <p:cNvPr id="19" name="Oval 18"/>
              <p:cNvSpPr/>
              <p:nvPr/>
            </p:nvSpPr>
            <p:spPr>
              <a:xfrm>
                <a:off x="3621913" y="6235700"/>
                <a:ext cx="464312" cy="464312"/>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683000" y="6375400"/>
                <a:ext cx="345897" cy="400110"/>
              </a:xfrm>
              <a:prstGeom prst="rect">
                <a:avLst/>
              </a:prstGeom>
              <a:noFill/>
            </p:spPr>
            <p:txBody>
              <a:bodyPr vert="horz" rtlCol="0">
                <a:spAutoFit/>
              </a:bodyPr>
              <a:lstStyle/>
              <a:p>
                <a:r>
                  <a:rPr lang="en-US" sz="1000" smtClean="0">
                    <a:solidFill>
                      <a:srgbClr val="000000"/>
                    </a:solidFill>
                    <a:latin typeface="Arial - 12"/>
                  </a:rPr>
                  <a:t>Q1</a:t>
                </a:r>
                <a:endParaRPr lang="en-US" sz="1000">
                  <a:solidFill>
                    <a:srgbClr val="000000"/>
                  </a:solidFill>
                  <a:latin typeface="Arial - 12"/>
                </a:endParaRPr>
              </a:p>
            </p:txBody>
          </p:sp>
        </p:grpSp>
        <p:grpSp>
          <p:nvGrpSpPr>
            <p:cNvPr id="24" name="Group 23"/>
            <p:cNvGrpSpPr/>
            <p:nvPr/>
          </p:nvGrpSpPr>
          <p:grpSpPr>
            <a:xfrm>
              <a:off x="4338955" y="6235700"/>
              <a:ext cx="464312" cy="552510"/>
              <a:chOff x="4338955" y="6235700"/>
              <a:chExt cx="464312" cy="552510"/>
            </a:xfrm>
          </p:grpSpPr>
          <p:sp>
            <p:nvSpPr>
              <p:cNvPr id="22" name="Oval 21"/>
              <p:cNvSpPr/>
              <p:nvPr/>
            </p:nvSpPr>
            <p:spPr>
              <a:xfrm>
                <a:off x="4338955" y="6235700"/>
                <a:ext cx="464312" cy="464312"/>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394200" y="6388100"/>
                <a:ext cx="345948" cy="400110"/>
              </a:xfrm>
              <a:prstGeom prst="rect">
                <a:avLst/>
              </a:prstGeom>
              <a:noFill/>
            </p:spPr>
            <p:txBody>
              <a:bodyPr vert="horz" rtlCol="0">
                <a:spAutoFit/>
              </a:bodyPr>
              <a:lstStyle/>
              <a:p>
                <a:r>
                  <a:rPr lang="en-US" sz="1000" smtClean="0">
                    <a:solidFill>
                      <a:srgbClr val="000000"/>
                    </a:solidFill>
                    <a:latin typeface="Arial - 12"/>
                  </a:rPr>
                  <a:t>Q2</a:t>
                </a:r>
                <a:endParaRPr lang="en-US" sz="1000">
                  <a:solidFill>
                    <a:srgbClr val="000000"/>
                  </a:solidFill>
                  <a:latin typeface="Arial - 12"/>
                </a:endParaRPr>
              </a:p>
            </p:txBody>
          </p:sp>
        </p:grpSp>
        <p:grpSp>
          <p:nvGrpSpPr>
            <p:cNvPr id="27" name="Group 26"/>
            <p:cNvGrpSpPr/>
            <p:nvPr/>
          </p:nvGrpSpPr>
          <p:grpSpPr>
            <a:xfrm>
              <a:off x="5306314" y="6235700"/>
              <a:ext cx="464312" cy="552510"/>
              <a:chOff x="5306314" y="6235700"/>
              <a:chExt cx="464312" cy="552510"/>
            </a:xfrm>
          </p:grpSpPr>
          <p:sp>
            <p:nvSpPr>
              <p:cNvPr id="25" name="Oval 24"/>
              <p:cNvSpPr/>
              <p:nvPr/>
            </p:nvSpPr>
            <p:spPr>
              <a:xfrm>
                <a:off x="5306314" y="6235700"/>
                <a:ext cx="464312" cy="464312"/>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5372100" y="6388100"/>
                <a:ext cx="345948" cy="400110"/>
              </a:xfrm>
              <a:prstGeom prst="rect">
                <a:avLst/>
              </a:prstGeom>
              <a:noFill/>
            </p:spPr>
            <p:txBody>
              <a:bodyPr vert="horz" rtlCol="0">
                <a:spAutoFit/>
              </a:bodyPr>
              <a:lstStyle/>
              <a:p>
                <a:r>
                  <a:rPr lang="en-US" sz="1000" smtClean="0">
                    <a:solidFill>
                      <a:srgbClr val="000000"/>
                    </a:solidFill>
                    <a:latin typeface="Arial - 12"/>
                  </a:rPr>
                  <a:t>Q3</a:t>
                </a:r>
                <a:endParaRPr lang="en-US" sz="1000">
                  <a:solidFill>
                    <a:srgbClr val="000000"/>
                  </a:solidFill>
                  <a:latin typeface="Arial - 12"/>
                </a:endParaRPr>
              </a:p>
            </p:txBody>
          </p:sp>
        </p:grpSp>
        <p:grpSp>
          <p:nvGrpSpPr>
            <p:cNvPr id="30" name="Group 29"/>
            <p:cNvGrpSpPr/>
            <p:nvPr/>
          </p:nvGrpSpPr>
          <p:grpSpPr>
            <a:xfrm>
              <a:off x="6073775" y="6235700"/>
              <a:ext cx="464312" cy="552510"/>
              <a:chOff x="6073775" y="6235700"/>
              <a:chExt cx="464312" cy="552510"/>
            </a:xfrm>
          </p:grpSpPr>
          <p:sp>
            <p:nvSpPr>
              <p:cNvPr id="28" name="Oval 27"/>
              <p:cNvSpPr/>
              <p:nvPr/>
            </p:nvSpPr>
            <p:spPr>
              <a:xfrm>
                <a:off x="6073775" y="6235700"/>
                <a:ext cx="464312" cy="464312"/>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6134100" y="6388100"/>
                <a:ext cx="345948" cy="400110"/>
              </a:xfrm>
              <a:prstGeom prst="rect">
                <a:avLst/>
              </a:prstGeom>
              <a:noFill/>
            </p:spPr>
            <p:txBody>
              <a:bodyPr vert="horz" rtlCol="0">
                <a:spAutoFit/>
              </a:bodyPr>
              <a:lstStyle/>
              <a:p>
                <a:r>
                  <a:rPr lang="en-US" sz="1000" smtClean="0">
                    <a:solidFill>
                      <a:srgbClr val="000000"/>
                    </a:solidFill>
                    <a:latin typeface="Arial - 12"/>
                  </a:rPr>
                  <a:t>Q4</a:t>
                </a:r>
                <a:endParaRPr lang="en-US" sz="1000">
                  <a:solidFill>
                    <a:srgbClr val="000000"/>
                  </a:solidFill>
                  <a:latin typeface="Arial - 12"/>
                </a:endParaRPr>
              </a:p>
            </p:txBody>
          </p:sp>
        </p:grpSp>
        <p:sp>
          <p:nvSpPr>
            <p:cNvPr id="31" name="TextBox 30"/>
            <p:cNvSpPr txBox="1"/>
            <p:nvPr/>
          </p:nvSpPr>
          <p:spPr>
            <a:xfrm rot="5400000" flipV="1">
              <a:off x="3924656" y="6581013"/>
              <a:ext cx="380644" cy="769441"/>
            </a:xfrm>
            <a:prstGeom prst="rect">
              <a:avLst/>
            </a:prstGeom>
            <a:noFill/>
          </p:spPr>
          <p:txBody>
            <a:bodyPr vert="horz" rtlCol="0">
              <a:spAutoFit/>
            </a:bodyPr>
            <a:lstStyle/>
            <a:p>
              <a:r>
                <a:rPr lang="en-US" sz="4400" smtClean="0">
                  <a:solidFill>
                    <a:srgbClr val="000000"/>
                  </a:solidFill>
                  <a:latin typeface="Arial - 59"/>
                </a:rPr>
                <a:t>{</a:t>
              </a:r>
              <a:endParaRPr lang="en-US" sz="4400">
                <a:solidFill>
                  <a:srgbClr val="000000"/>
                </a:solidFill>
                <a:latin typeface="Arial - 59"/>
              </a:endParaRPr>
            </a:p>
          </p:txBody>
        </p:sp>
        <p:sp>
          <p:nvSpPr>
            <p:cNvPr id="32" name="TextBox 31"/>
            <p:cNvSpPr txBox="1"/>
            <p:nvPr/>
          </p:nvSpPr>
          <p:spPr>
            <a:xfrm rot="5400000" flipV="1">
              <a:off x="5689956" y="6581013"/>
              <a:ext cx="380644" cy="769441"/>
            </a:xfrm>
            <a:prstGeom prst="rect">
              <a:avLst/>
            </a:prstGeom>
            <a:noFill/>
          </p:spPr>
          <p:txBody>
            <a:bodyPr vert="horz" rtlCol="0">
              <a:spAutoFit/>
            </a:bodyPr>
            <a:lstStyle/>
            <a:p>
              <a:r>
                <a:rPr lang="en-US" sz="4400" smtClean="0">
                  <a:solidFill>
                    <a:srgbClr val="000000"/>
                  </a:solidFill>
                  <a:latin typeface="Arial - 59"/>
                </a:rPr>
                <a:t>{</a:t>
              </a:r>
              <a:endParaRPr lang="en-US" sz="4400">
                <a:solidFill>
                  <a:srgbClr val="000000"/>
                </a:solidFill>
                <a:latin typeface="Arial - 59"/>
              </a:endParaRPr>
            </a:p>
          </p:txBody>
        </p:sp>
        <p:grpSp>
          <p:nvGrpSpPr>
            <p:cNvPr id="35" name="Group 34"/>
            <p:cNvGrpSpPr/>
            <p:nvPr/>
          </p:nvGrpSpPr>
          <p:grpSpPr>
            <a:xfrm>
              <a:off x="3970274" y="7327011"/>
              <a:ext cx="464312" cy="464313"/>
              <a:chOff x="3970274" y="7327011"/>
              <a:chExt cx="464312" cy="464313"/>
            </a:xfrm>
          </p:grpSpPr>
          <p:sp>
            <p:nvSpPr>
              <p:cNvPr id="33" name="Oval 32"/>
              <p:cNvSpPr/>
              <p:nvPr/>
            </p:nvSpPr>
            <p:spPr>
              <a:xfrm>
                <a:off x="3970274" y="7327011"/>
                <a:ext cx="464312" cy="464313"/>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4025900" y="7467600"/>
                <a:ext cx="345948" cy="246221"/>
              </a:xfrm>
              <a:prstGeom prst="rect">
                <a:avLst/>
              </a:prstGeom>
              <a:noFill/>
            </p:spPr>
            <p:txBody>
              <a:bodyPr vert="horz" rtlCol="0">
                <a:spAutoFit/>
              </a:bodyPr>
              <a:lstStyle/>
              <a:p>
                <a:r>
                  <a:rPr lang="en-US" sz="1000" smtClean="0">
                    <a:solidFill>
                      <a:srgbClr val="000000"/>
                    </a:solidFill>
                    <a:latin typeface="Arial - 12"/>
                  </a:rPr>
                  <a:t>S1</a:t>
                </a:r>
                <a:endParaRPr lang="en-US" sz="1000">
                  <a:solidFill>
                    <a:srgbClr val="000000"/>
                  </a:solidFill>
                  <a:latin typeface="Arial - 12"/>
                </a:endParaRPr>
              </a:p>
            </p:txBody>
          </p:sp>
        </p:grpSp>
        <p:grpSp>
          <p:nvGrpSpPr>
            <p:cNvPr id="38" name="Group 37"/>
            <p:cNvGrpSpPr/>
            <p:nvPr/>
          </p:nvGrpSpPr>
          <p:grpSpPr>
            <a:xfrm>
              <a:off x="5649468" y="7327011"/>
              <a:ext cx="464312" cy="464313"/>
              <a:chOff x="5649468" y="7327011"/>
              <a:chExt cx="464312" cy="464313"/>
            </a:xfrm>
          </p:grpSpPr>
          <p:sp>
            <p:nvSpPr>
              <p:cNvPr id="36" name="Oval 35"/>
              <p:cNvSpPr/>
              <p:nvPr/>
            </p:nvSpPr>
            <p:spPr>
              <a:xfrm>
                <a:off x="5649468" y="7327011"/>
                <a:ext cx="464312" cy="464313"/>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5715000" y="7480300"/>
                <a:ext cx="345948" cy="246221"/>
              </a:xfrm>
              <a:prstGeom prst="rect">
                <a:avLst/>
              </a:prstGeom>
              <a:noFill/>
            </p:spPr>
            <p:txBody>
              <a:bodyPr vert="horz" rtlCol="0">
                <a:spAutoFit/>
              </a:bodyPr>
              <a:lstStyle/>
              <a:p>
                <a:r>
                  <a:rPr lang="en-US" sz="1000" smtClean="0">
                    <a:solidFill>
                      <a:srgbClr val="000000"/>
                    </a:solidFill>
                    <a:latin typeface="Arial - 12"/>
                  </a:rPr>
                  <a:t>S2</a:t>
                </a:r>
                <a:endParaRPr lang="en-US" sz="1000">
                  <a:solidFill>
                    <a:srgbClr val="000000"/>
                  </a:solidFill>
                  <a:latin typeface="Arial - 12"/>
                </a:endParaRPr>
              </a:p>
            </p:txBody>
          </p:sp>
        </p:grpSp>
        <p:sp>
          <p:nvSpPr>
            <p:cNvPr id="39" name="TextBox 38"/>
            <p:cNvSpPr txBox="1"/>
            <p:nvPr/>
          </p:nvSpPr>
          <p:spPr>
            <a:xfrm rot="16200000">
              <a:off x="4457700" y="7124700"/>
              <a:ext cx="780669" cy="1862048"/>
            </a:xfrm>
            <a:prstGeom prst="rect">
              <a:avLst/>
            </a:prstGeom>
            <a:noFill/>
          </p:spPr>
          <p:txBody>
            <a:bodyPr vert="horz" rtlCol="0">
              <a:spAutoFit/>
            </a:bodyPr>
            <a:lstStyle/>
            <a:p>
              <a:r>
                <a:rPr lang="en-US" sz="11500" smtClean="0">
                  <a:solidFill>
                    <a:srgbClr val="000000"/>
                  </a:solidFill>
                  <a:latin typeface="Arial - 154"/>
                </a:rPr>
                <a:t>{</a:t>
              </a:r>
              <a:endParaRPr lang="en-US" sz="11500">
                <a:solidFill>
                  <a:srgbClr val="000000"/>
                </a:solidFill>
                <a:latin typeface="Arial - 154"/>
              </a:endParaRPr>
            </a:p>
          </p:txBody>
        </p:sp>
        <p:grpSp>
          <p:nvGrpSpPr>
            <p:cNvPr id="42" name="Group 41"/>
            <p:cNvGrpSpPr/>
            <p:nvPr/>
          </p:nvGrpSpPr>
          <p:grpSpPr>
            <a:xfrm>
              <a:off x="4782947" y="8598662"/>
              <a:ext cx="464312" cy="464313"/>
              <a:chOff x="4782947" y="8598662"/>
              <a:chExt cx="464312" cy="464313"/>
            </a:xfrm>
          </p:grpSpPr>
          <p:sp>
            <p:nvSpPr>
              <p:cNvPr id="40" name="Oval 39"/>
              <p:cNvSpPr/>
              <p:nvPr/>
            </p:nvSpPr>
            <p:spPr>
              <a:xfrm>
                <a:off x="4782947" y="8598662"/>
                <a:ext cx="464312" cy="464313"/>
              </a:xfrm>
              <a:prstGeom prst="ellipse">
                <a:avLst/>
              </a:prstGeom>
              <a:solidFill>
                <a:srgbClr val="FFFF0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4838700" y="8737600"/>
                <a:ext cx="345948" cy="246221"/>
              </a:xfrm>
              <a:prstGeom prst="rect">
                <a:avLst/>
              </a:prstGeom>
              <a:noFill/>
            </p:spPr>
            <p:txBody>
              <a:bodyPr vert="horz" rtlCol="0">
                <a:spAutoFit/>
              </a:bodyPr>
              <a:lstStyle/>
              <a:p>
                <a:r>
                  <a:rPr lang="en-US" sz="1000" smtClean="0">
                    <a:solidFill>
                      <a:srgbClr val="000000"/>
                    </a:solidFill>
                    <a:latin typeface="Arial - 12"/>
                  </a:rPr>
                  <a:t>F1</a:t>
                </a:r>
                <a:endParaRPr lang="en-US" sz="1000">
                  <a:solidFill>
                    <a:srgbClr val="000000"/>
                  </a:solidFill>
                  <a:latin typeface="Arial - 12"/>
                </a:endParaRPr>
              </a:p>
            </p:txBody>
          </p:sp>
        </p:grpSp>
      </p:grpSp>
      <p:grpSp>
        <p:nvGrpSpPr>
          <p:cNvPr id="46" name="Group 45"/>
          <p:cNvGrpSpPr/>
          <p:nvPr/>
        </p:nvGrpSpPr>
        <p:grpSpPr>
          <a:xfrm>
            <a:off x="6967020" y="560915"/>
            <a:ext cx="1744135" cy="508665"/>
            <a:chOff x="6967020" y="560915"/>
            <a:chExt cx="1744135" cy="508665"/>
          </a:xfrm>
        </p:grpSpPr>
        <p:sp>
          <p:nvSpPr>
            <p:cNvPr id="44" name="Freeform 43">
              <a:hlinkClick r:id="rId2"/>
            </p:cNvPr>
            <p:cNvSpPr/>
            <p:nvPr/>
          </p:nvSpPr>
          <p:spPr>
            <a:xfrm>
              <a:off x="6967020" y="560915"/>
              <a:ext cx="1744135" cy="508665"/>
            </a:xfrm>
            <a:custGeom>
              <a:avLst/>
              <a:gdLst/>
              <a:ahLst/>
              <a:cxnLst/>
              <a:rect l="0" t="0" r="0" b="0"/>
              <a:pathLst>
                <a:path w="1744135" h="508665">
                  <a:moveTo>
                    <a:pt x="290688" y="0"/>
                  </a:moveTo>
                  <a:lnTo>
                    <a:pt x="1482391" y="0"/>
                  </a:lnTo>
                  <a:lnTo>
                    <a:pt x="1511584" y="1732"/>
                  </a:lnTo>
                  <a:lnTo>
                    <a:pt x="1563782" y="5918"/>
                  </a:lnTo>
                  <a:lnTo>
                    <a:pt x="1613261" y="14429"/>
                  </a:lnTo>
                  <a:lnTo>
                    <a:pt x="1636516" y="18616"/>
                  </a:lnTo>
                  <a:lnTo>
                    <a:pt x="1677338" y="30520"/>
                  </a:lnTo>
                  <a:lnTo>
                    <a:pt x="1706282" y="44083"/>
                  </a:lnTo>
                  <a:lnTo>
                    <a:pt x="1720878" y="51732"/>
                  </a:lnTo>
                  <a:lnTo>
                    <a:pt x="1735474" y="66958"/>
                  </a:lnTo>
                  <a:lnTo>
                    <a:pt x="1741164" y="75471"/>
                  </a:lnTo>
                  <a:lnTo>
                    <a:pt x="1741164" y="79655"/>
                  </a:lnTo>
                  <a:lnTo>
                    <a:pt x="1744134" y="84777"/>
                  </a:lnTo>
                  <a:lnTo>
                    <a:pt x="1744134" y="423886"/>
                  </a:lnTo>
                  <a:lnTo>
                    <a:pt x="1741164" y="428141"/>
                  </a:lnTo>
                  <a:lnTo>
                    <a:pt x="1741164" y="432398"/>
                  </a:lnTo>
                  <a:lnTo>
                    <a:pt x="1735474" y="440839"/>
                  </a:lnTo>
                  <a:lnTo>
                    <a:pt x="1720878" y="456063"/>
                  </a:lnTo>
                  <a:lnTo>
                    <a:pt x="1691934" y="470493"/>
                  </a:lnTo>
                  <a:lnTo>
                    <a:pt x="1677338" y="477277"/>
                  </a:lnTo>
                  <a:lnTo>
                    <a:pt x="1636516" y="489179"/>
                  </a:lnTo>
                  <a:lnTo>
                    <a:pt x="1590007" y="497621"/>
                  </a:lnTo>
                  <a:lnTo>
                    <a:pt x="1563782" y="501878"/>
                  </a:lnTo>
                  <a:lnTo>
                    <a:pt x="1511584" y="506136"/>
                  </a:lnTo>
                  <a:lnTo>
                    <a:pt x="1482391" y="507796"/>
                  </a:lnTo>
                  <a:lnTo>
                    <a:pt x="1468040" y="507796"/>
                  </a:lnTo>
                  <a:lnTo>
                    <a:pt x="1453444" y="508664"/>
                  </a:lnTo>
                  <a:lnTo>
                    <a:pt x="290688" y="508664"/>
                  </a:lnTo>
                  <a:lnTo>
                    <a:pt x="273124" y="507796"/>
                  </a:lnTo>
                  <a:lnTo>
                    <a:pt x="258776" y="507796"/>
                  </a:lnTo>
                  <a:lnTo>
                    <a:pt x="229583" y="506136"/>
                  </a:lnTo>
                  <a:lnTo>
                    <a:pt x="177383" y="501878"/>
                  </a:lnTo>
                  <a:lnTo>
                    <a:pt x="127904" y="493365"/>
                  </a:lnTo>
                  <a:lnTo>
                    <a:pt x="104648" y="489179"/>
                  </a:lnTo>
                  <a:lnTo>
                    <a:pt x="64076" y="477277"/>
                  </a:lnTo>
                  <a:lnTo>
                    <a:pt x="34882" y="463712"/>
                  </a:lnTo>
                  <a:lnTo>
                    <a:pt x="20286" y="456063"/>
                  </a:lnTo>
                  <a:lnTo>
                    <a:pt x="5939" y="440839"/>
                  </a:lnTo>
                  <a:lnTo>
                    <a:pt x="0" y="432398"/>
                  </a:lnTo>
                  <a:lnTo>
                    <a:pt x="0" y="75471"/>
                  </a:lnTo>
                  <a:lnTo>
                    <a:pt x="5939" y="66958"/>
                  </a:lnTo>
                  <a:lnTo>
                    <a:pt x="20286" y="51732"/>
                  </a:lnTo>
                  <a:lnTo>
                    <a:pt x="49480" y="37302"/>
                  </a:lnTo>
                  <a:lnTo>
                    <a:pt x="64076" y="30520"/>
                  </a:lnTo>
                  <a:lnTo>
                    <a:pt x="104648" y="18616"/>
                  </a:lnTo>
                  <a:lnTo>
                    <a:pt x="151159" y="10175"/>
                  </a:lnTo>
                  <a:lnTo>
                    <a:pt x="177383" y="5918"/>
                  </a:lnTo>
                  <a:lnTo>
                    <a:pt x="229583" y="1732"/>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hlinkClick r:id="rId2"/>
            </p:cNvPr>
            <p:cNvSpPr txBox="1"/>
            <p:nvPr/>
          </p:nvSpPr>
          <p:spPr>
            <a:xfrm>
              <a:off x="7061200" y="6731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2368544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2083175" y="4791115"/>
            <a:ext cx="2515930" cy="450873"/>
            <a:chOff x="2083175" y="4791115"/>
            <a:chExt cx="2515930" cy="450873"/>
          </a:xfrm>
        </p:grpSpPr>
        <p:sp>
          <p:nvSpPr>
            <p:cNvPr id="2" name="Freeform 1"/>
            <p:cNvSpPr/>
            <p:nvPr/>
          </p:nvSpPr>
          <p:spPr>
            <a:xfrm>
              <a:off x="2083175" y="4791115"/>
              <a:ext cx="2515930" cy="450873"/>
            </a:xfrm>
            <a:custGeom>
              <a:avLst/>
              <a:gdLst/>
              <a:ahLst/>
              <a:cxnLst/>
              <a:rect l="0" t="0" r="0" b="0"/>
              <a:pathLst>
                <a:path w="2515930" h="450873">
                  <a:moveTo>
                    <a:pt x="0" y="0"/>
                  </a:moveTo>
                  <a:lnTo>
                    <a:pt x="2515929" y="0"/>
                  </a:lnTo>
                  <a:lnTo>
                    <a:pt x="2515929" y="450872"/>
                  </a:lnTo>
                  <a:lnTo>
                    <a:pt x="0" y="450872"/>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98700" y="4876800"/>
              <a:ext cx="2089302" cy="323165"/>
            </a:xfrm>
            <a:prstGeom prst="rect">
              <a:avLst/>
            </a:prstGeom>
            <a:noFill/>
          </p:spPr>
          <p:txBody>
            <a:bodyPr vert="horz" rtlCol="0">
              <a:spAutoFit/>
            </a:bodyPr>
            <a:lstStyle/>
            <a:p>
              <a:r>
                <a:rPr lang="en-US" sz="1500" smtClean="0">
                  <a:solidFill>
                    <a:srgbClr val="000000"/>
                  </a:solidFill>
                  <a:latin typeface="Arial - 20"/>
                </a:rPr>
                <a:t>Assessment 70%</a:t>
              </a:r>
              <a:endParaRPr lang="en-US" sz="1500">
                <a:solidFill>
                  <a:srgbClr val="000000"/>
                </a:solidFill>
                <a:latin typeface="Arial - 20"/>
              </a:endParaRPr>
            </a:p>
          </p:txBody>
        </p:sp>
      </p:grpSp>
      <p:grpSp>
        <p:nvGrpSpPr>
          <p:cNvPr id="7" name="Group 6"/>
          <p:cNvGrpSpPr/>
          <p:nvPr/>
        </p:nvGrpSpPr>
        <p:grpSpPr>
          <a:xfrm>
            <a:off x="98466" y="2003228"/>
            <a:ext cx="3094511" cy="845989"/>
            <a:chOff x="98466" y="2003228"/>
            <a:chExt cx="3094511" cy="845989"/>
          </a:xfrm>
        </p:grpSpPr>
        <p:sp>
          <p:nvSpPr>
            <p:cNvPr id="5" name="Freeform 4"/>
            <p:cNvSpPr/>
            <p:nvPr/>
          </p:nvSpPr>
          <p:spPr>
            <a:xfrm>
              <a:off x="98466" y="2003228"/>
              <a:ext cx="3094511" cy="845989"/>
            </a:xfrm>
            <a:custGeom>
              <a:avLst/>
              <a:gdLst/>
              <a:ahLst/>
              <a:cxnLst/>
              <a:rect l="0" t="0" r="0" b="0"/>
              <a:pathLst>
                <a:path w="3094511" h="845989">
                  <a:moveTo>
                    <a:pt x="515752" y="0"/>
                  </a:moveTo>
                  <a:lnTo>
                    <a:pt x="2630114" y="0"/>
                  </a:lnTo>
                  <a:lnTo>
                    <a:pt x="2681908" y="2881"/>
                  </a:lnTo>
                  <a:lnTo>
                    <a:pt x="2774523" y="9840"/>
                  </a:lnTo>
                  <a:lnTo>
                    <a:pt x="2862310" y="24001"/>
                  </a:lnTo>
                  <a:lnTo>
                    <a:pt x="2903571" y="30960"/>
                  </a:lnTo>
                  <a:lnTo>
                    <a:pt x="2975996" y="50759"/>
                  </a:lnTo>
                  <a:lnTo>
                    <a:pt x="3027352" y="73320"/>
                  </a:lnTo>
                  <a:lnTo>
                    <a:pt x="3053249" y="86039"/>
                  </a:lnTo>
                  <a:lnTo>
                    <a:pt x="3079146" y="111359"/>
                  </a:lnTo>
                  <a:lnTo>
                    <a:pt x="3089242" y="125518"/>
                  </a:lnTo>
                  <a:lnTo>
                    <a:pt x="3089242" y="132479"/>
                  </a:lnTo>
                  <a:lnTo>
                    <a:pt x="3094510" y="140998"/>
                  </a:lnTo>
                  <a:lnTo>
                    <a:pt x="3094510" y="704990"/>
                  </a:lnTo>
                  <a:lnTo>
                    <a:pt x="3089242" y="712070"/>
                  </a:lnTo>
                  <a:lnTo>
                    <a:pt x="3089242" y="719150"/>
                  </a:lnTo>
                  <a:lnTo>
                    <a:pt x="3079146" y="733190"/>
                  </a:lnTo>
                  <a:lnTo>
                    <a:pt x="3053249" y="758509"/>
                  </a:lnTo>
                  <a:lnTo>
                    <a:pt x="3001894" y="782509"/>
                  </a:lnTo>
                  <a:lnTo>
                    <a:pt x="2975996" y="793788"/>
                  </a:lnTo>
                  <a:lnTo>
                    <a:pt x="2903571" y="813589"/>
                  </a:lnTo>
                  <a:lnTo>
                    <a:pt x="2821051" y="827629"/>
                  </a:lnTo>
                  <a:lnTo>
                    <a:pt x="2774523" y="834708"/>
                  </a:lnTo>
                  <a:lnTo>
                    <a:pt x="2681908" y="841788"/>
                  </a:lnTo>
                  <a:lnTo>
                    <a:pt x="2630114" y="844548"/>
                  </a:lnTo>
                  <a:lnTo>
                    <a:pt x="2604655" y="844548"/>
                  </a:lnTo>
                  <a:lnTo>
                    <a:pt x="2578757" y="845988"/>
                  </a:lnTo>
                  <a:lnTo>
                    <a:pt x="515752" y="845988"/>
                  </a:lnTo>
                  <a:lnTo>
                    <a:pt x="484586" y="844548"/>
                  </a:lnTo>
                  <a:lnTo>
                    <a:pt x="459129" y="844548"/>
                  </a:lnTo>
                  <a:lnTo>
                    <a:pt x="407333" y="841788"/>
                  </a:lnTo>
                  <a:lnTo>
                    <a:pt x="314718" y="834708"/>
                  </a:lnTo>
                  <a:lnTo>
                    <a:pt x="226931" y="820548"/>
                  </a:lnTo>
                  <a:lnTo>
                    <a:pt x="185670" y="813589"/>
                  </a:lnTo>
                  <a:lnTo>
                    <a:pt x="113685" y="793788"/>
                  </a:lnTo>
                  <a:lnTo>
                    <a:pt x="61891" y="771229"/>
                  </a:lnTo>
                  <a:lnTo>
                    <a:pt x="35993" y="758509"/>
                  </a:lnTo>
                  <a:lnTo>
                    <a:pt x="10534" y="733190"/>
                  </a:lnTo>
                  <a:lnTo>
                    <a:pt x="0" y="719150"/>
                  </a:lnTo>
                  <a:lnTo>
                    <a:pt x="0" y="125518"/>
                  </a:lnTo>
                  <a:lnTo>
                    <a:pt x="10534" y="111359"/>
                  </a:lnTo>
                  <a:lnTo>
                    <a:pt x="35993" y="86039"/>
                  </a:lnTo>
                  <a:lnTo>
                    <a:pt x="87787" y="62040"/>
                  </a:lnTo>
                  <a:lnTo>
                    <a:pt x="113685" y="50759"/>
                  </a:lnTo>
                  <a:lnTo>
                    <a:pt x="185670" y="30960"/>
                  </a:lnTo>
                  <a:lnTo>
                    <a:pt x="268191" y="16920"/>
                  </a:lnTo>
                  <a:lnTo>
                    <a:pt x="314718" y="9840"/>
                  </a:lnTo>
                  <a:lnTo>
                    <a:pt x="407333"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55600" y="2235200"/>
              <a:ext cx="2575052" cy="384721"/>
            </a:xfrm>
            <a:prstGeom prst="rect">
              <a:avLst/>
            </a:prstGeom>
            <a:noFill/>
          </p:spPr>
          <p:txBody>
            <a:bodyPr vert="horz" rtlCol="0">
              <a:spAutoFit/>
            </a:bodyPr>
            <a:lstStyle/>
            <a:p>
              <a:r>
                <a:rPr lang="en-US" sz="1900" smtClean="0">
                  <a:solidFill>
                    <a:srgbClr val="000000"/>
                  </a:solidFill>
                  <a:latin typeface="Arial - 26"/>
                </a:rPr>
                <a:t>Full Year Course</a:t>
              </a:r>
              <a:endParaRPr lang="en-US" sz="1900">
                <a:solidFill>
                  <a:srgbClr val="000000"/>
                </a:solidFill>
                <a:latin typeface="Arial - 26"/>
              </a:endParaRPr>
            </a:p>
          </p:txBody>
        </p:sp>
      </p:grpSp>
      <p:grpSp>
        <p:nvGrpSpPr>
          <p:cNvPr id="10" name="Group 9"/>
          <p:cNvGrpSpPr/>
          <p:nvPr/>
        </p:nvGrpSpPr>
        <p:grpSpPr>
          <a:xfrm>
            <a:off x="3502585" y="2003228"/>
            <a:ext cx="3094511" cy="845989"/>
            <a:chOff x="3502585" y="2003228"/>
            <a:chExt cx="3094511" cy="845989"/>
          </a:xfrm>
        </p:grpSpPr>
        <p:sp>
          <p:nvSpPr>
            <p:cNvPr id="8" name="Freeform 7"/>
            <p:cNvSpPr/>
            <p:nvPr/>
          </p:nvSpPr>
          <p:spPr>
            <a:xfrm>
              <a:off x="3502585" y="2003228"/>
              <a:ext cx="3094511" cy="845989"/>
            </a:xfrm>
            <a:custGeom>
              <a:avLst/>
              <a:gdLst/>
              <a:ahLst/>
              <a:cxnLst/>
              <a:rect l="0" t="0" r="0" b="0"/>
              <a:pathLst>
                <a:path w="3094511" h="845989">
                  <a:moveTo>
                    <a:pt x="515752" y="0"/>
                  </a:moveTo>
                  <a:lnTo>
                    <a:pt x="2630114" y="0"/>
                  </a:lnTo>
                  <a:lnTo>
                    <a:pt x="2681910" y="2881"/>
                  </a:lnTo>
                  <a:lnTo>
                    <a:pt x="2774524" y="9840"/>
                  </a:lnTo>
                  <a:lnTo>
                    <a:pt x="2862312" y="24001"/>
                  </a:lnTo>
                  <a:lnTo>
                    <a:pt x="2903572" y="30960"/>
                  </a:lnTo>
                  <a:lnTo>
                    <a:pt x="2975997"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5" y="782509"/>
                  </a:lnTo>
                  <a:lnTo>
                    <a:pt x="2975997" y="793788"/>
                  </a:lnTo>
                  <a:lnTo>
                    <a:pt x="2903572" y="813589"/>
                  </a:lnTo>
                  <a:lnTo>
                    <a:pt x="2821051" y="827629"/>
                  </a:lnTo>
                  <a:lnTo>
                    <a:pt x="2774524" y="834708"/>
                  </a:lnTo>
                  <a:lnTo>
                    <a:pt x="2681910" y="841788"/>
                  </a:lnTo>
                  <a:lnTo>
                    <a:pt x="2630114" y="844548"/>
                  </a:lnTo>
                  <a:lnTo>
                    <a:pt x="2604656" y="844548"/>
                  </a:lnTo>
                  <a:lnTo>
                    <a:pt x="2578758" y="845988"/>
                  </a:lnTo>
                  <a:lnTo>
                    <a:pt x="515752" y="845988"/>
                  </a:lnTo>
                  <a:lnTo>
                    <a:pt x="484588" y="844548"/>
                  </a:lnTo>
                  <a:lnTo>
                    <a:pt x="459129" y="844548"/>
                  </a:lnTo>
                  <a:lnTo>
                    <a:pt x="407335" y="841788"/>
                  </a:lnTo>
                  <a:lnTo>
                    <a:pt x="314719" y="834708"/>
                  </a:lnTo>
                  <a:lnTo>
                    <a:pt x="226931" y="820548"/>
                  </a:lnTo>
                  <a:lnTo>
                    <a:pt x="185672" y="813589"/>
                  </a:lnTo>
                  <a:lnTo>
                    <a:pt x="113685" y="793788"/>
                  </a:lnTo>
                  <a:lnTo>
                    <a:pt x="61891" y="771229"/>
                  </a:lnTo>
                  <a:lnTo>
                    <a:pt x="35993" y="758509"/>
                  </a:lnTo>
                  <a:lnTo>
                    <a:pt x="10535" y="733190"/>
                  </a:lnTo>
                  <a:lnTo>
                    <a:pt x="0" y="719150"/>
                  </a:lnTo>
                  <a:lnTo>
                    <a:pt x="0" y="125518"/>
                  </a:lnTo>
                  <a:lnTo>
                    <a:pt x="10535" y="111359"/>
                  </a:lnTo>
                  <a:lnTo>
                    <a:pt x="35993" y="86039"/>
                  </a:lnTo>
                  <a:lnTo>
                    <a:pt x="87789" y="62040"/>
                  </a:lnTo>
                  <a:lnTo>
                    <a:pt x="113685" y="50759"/>
                  </a:lnTo>
                  <a:lnTo>
                    <a:pt x="185672" y="30960"/>
                  </a:lnTo>
                  <a:lnTo>
                    <a:pt x="268191" y="16920"/>
                  </a:lnTo>
                  <a:lnTo>
                    <a:pt x="314719" y="9840"/>
                  </a:lnTo>
                  <a:lnTo>
                    <a:pt x="407335"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619500" y="2235200"/>
              <a:ext cx="2857500" cy="384721"/>
            </a:xfrm>
            <a:prstGeom prst="rect">
              <a:avLst/>
            </a:prstGeom>
            <a:noFill/>
          </p:spPr>
          <p:txBody>
            <a:bodyPr vert="horz" rtlCol="0">
              <a:spAutoFit/>
            </a:bodyPr>
            <a:lstStyle/>
            <a:p>
              <a:r>
                <a:rPr lang="en-US" sz="1900" smtClean="0">
                  <a:solidFill>
                    <a:srgbClr val="000000"/>
                  </a:solidFill>
                  <a:latin typeface="Arial - 26"/>
                </a:rPr>
                <a:t>Cumulative marks</a:t>
              </a:r>
              <a:endParaRPr lang="en-US" sz="1900">
                <a:solidFill>
                  <a:srgbClr val="000000"/>
                </a:solidFill>
                <a:latin typeface="Arial - 26"/>
              </a:endParaRPr>
            </a:p>
          </p:txBody>
        </p:sp>
      </p:grpSp>
      <p:grpSp>
        <p:nvGrpSpPr>
          <p:cNvPr id="13" name="Group 12"/>
          <p:cNvGrpSpPr/>
          <p:nvPr/>
        </p:nvGrpSpPr>
        <p:grpSpPr>
          <a:xfrm>
            <a:off x="6967020" y="2003228"/>
            <a:ext cx="3472380" cy="921780"/>
            <a:chOff x="6967020" y="2003228"/>
            <a:chExt cx="3472380" cy="921780"/>
          </a:xfrm>
        </p:grpSpPr>
        <p:sp>
          <p:nvSpPr>
            <p:cNvPr id="11" name="Freeform 10"/>
            <p:cNvSpPr/>
            <p:nvPr/>
          </p:nvSpPr>
          <p:spPr>
            <a:xfrm>
              <a:off x="6967020" y="2003228"/>
              <a:ext cx="3094516" cy="845989"/>
            </a:xfrm>
            <a:custGeom>
              <a:avLst/>
              <a:gdLst/>
              <a:ahLst/>
              <a:cxnLst/>
              <a:rect l="0" t="0" r="0" b="0"/>
              <a:pathLst>
                <a:path w="3094516" h="845989">
                  <a:moveTo>
                    <a:pt x="515753" y="0"/>
                  </a:moveTo>
                  <a:lnTo>
                    <a:pt x="2630117" y="0"/>
                  </a:lnTo>
                  <a:lnTo>
                    <a:pt x="2681913" y="2881"/>
                  </a:lnTo>
                  <a:lnTo>
                    <a:pt x="2774528" y="9840"/>
                  </a:lnTo>
                  <a:lnTo>
                    <a:pt x="2862315" y="24001"/>
                  </a:lnTo>
                  <a:lnTo>
                    <a:pt x="2903575" y="30960"/>
                  </a:lnTo>
                  <a:lnTo>
                    <a:pt x="2976000" y="50759"/>
                  </a:lnTo>
                  <a:lnTo>
                    <a:pt x="3027355" y="73320"/>
                  </a:lnTo>
                  <a:lnTo>
                    <a:pt x="3053254" y="86039"/>
                  </a:lnTo>
                  <a:lnTo>
                    <a:pt x="3079150" y="111359"/>
                  </a:lnTo>
                  <a:lnTo>
                    <a:pt x="3089246" y="125518"/>
                  </a:lnTo>
                  <a:lnTo>
                    <a:pt x="3089246" y="132479"/>
                  </a:lnTo>
                  <a:lnTo>
                    <a:pt x="3094515" y="140998"/>
                  </a:lnTo>
                  <a:lnTo>
                    <a:pt x="3094515" y="704990"/>
                  </a:lnTo>
                  <a:lnTo>
                    <a:pt x="3089246" y="712070"/>
                  </a:lnTo>
                  <a:lnTo>
                    <a:pt x="3089246" y="719150"/>
                  </a:lnTo>
                  <a:lnTo>
                    <a:pt x="3079150" y="733190"/>
                  </a:lnTo>
                  <a:lnTo>
                    <a:pt x="3053254" y="758509"/>
                  </a:lnTo>
                  <a:lnTo>
                    <a:pt x="3001899" y="782509"/>
                  </a:lnTo>
                  <a:lnTo>
                    <a:pt x="2976000" y="793788"/>
                  </a:lnTo>
                  <a:lnTo>
                    <a:pt x="2903575" y="813589"/>
                  </a:lnTo>
                  <a:lnTo>
                    <a:pt x="2821054" y="827629"/>
                  </a:lnTo>
                  <a:lnTo>
                    <a:pt x="2774528" y="834708"/>
                  </a:lnTo>
                  <a:lnTo>
                    <a:pt x="2681913" y="841788"/>
                  </a:lnTo>
                  <a:lnTo>
                    <a:pt x="2630117" y="844548"/>
                  </a:lnTo>
                  <a:lnTo>
                    <a:pt x="2604659" y="844548"/>
                  </a:lnTo>
                  <a:lnTo>
                    <a:pt x="2578761" y="845988"/>
                  </a:lnTo>
                  <a:lnTo>
                    <a:pt x="515753" y="845988"/>
                  </a:lnTo>
                  <a:lnTo>
                    <a:pt x="484588" y="844548"/>
                  </a:lnTo>
                  <a:lnTo>
                    <a:pt x="459128" y="844548"/>
                  </a:lnTo>
                  <a:lnTo>
                    <a:pt x="407334" y="841788"/>
                  </a:lnTo>
                  <a:lnTo>
                    <a:pt x="314718" y="834708"/>
                  </a:lnTo>
                  <a:lnTo>
                    <a:pt x="226931" y="820548"/>
                  </a:lnTo>
                  <a:lnTo>
                    <a:pt x="185671" y="813589"/>
                  </a:lnTo>
                  <a:lnTo>
                    <a:pt x="113685" y="793788"/>
                  </a:lnTo>
                  <a:lnTo>
                    <a:pt x="61890" y="771229"/>
                  </a:lnTo>
                  <a:lnTo>
                    <a:pt x="35992" y="758509"/>
                  </a:lnTo>
                  <a:lnTo>
                    <a:pt x="10535" y="733190"/>
                  </a:lnTo>
                  <a:lnTo>
                    <a:pt x="0" y="719150"/>
                  </a:lnTo>
                  <a:lnTo>
                    <a:pt x="0" y="125518"/>
                  </a:lnTo>
                  <a:lnTo>
                    <a:pt x="10535" y="111359"/>
                  </a:lnTo>
                  <a:lnTo>
                    <a:pt x="35992" y="86039"/>
                  </a:lnTo>
                  <a:lnTo>
                    <a:pt x="87788" y="62040"/>
                  </a:lnTo>
                  <a:lnTo>
                    <a:pt x="113685" y="50759"/>
                  </a:lnTo>
                  <a:lnTo>
                    <a:pt x="185671" y="30960"/>
                  </a:lnTo>
                  <a:lnTo>
                    <a:pt x="268192" y="16920"/>
                  </a:lnTo>
                  <a:lnTo>
                    <a:pt x="314718" y="9840"/>
                  </a:lnTo>
                  <a:lnTo>
                    <a:pt x="407334" y="2881"/>
                  </a:lnTo>
                  <a:lnTo>
                    <a:pt x="459128" y="0"/>
                  </a:lnTo>
                  <a:close/>
                </a:path>
              </a:pathLst>
            </a:custGeom>
            <a:gradFill flip="none" rotWithShape="1">
              <a:gsLst>
                <a:gs pos="0">
                  <a:srgbClr val="666666"/>
                </a:gs>
                <a:gs pos="100000">
                  <a:srgbClr val="666666">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581900" y="2247900"/>
              <a:ext cx="2857500" cy="677108"/>
            </a:xfrm>
            <a:prstGeom prst="rect">
              <a:avLst/>
            </a:prstGeom>
            <a:noFill/>
          </p:spPr>
          <p:txBody>
            <a:bodyPr vert="horz" rtlCol="0">
              <a:spAutoFit/>
            </a:bodyPr>
            <a:lstStyle/>
            <a:p>
              <a:r>
                <a:rPr lang="en-US" sz="1900" smtClean="0">
                  <a:solidFill>
                    <a:srgbClr val="000000"/>
                  </a:solidFill>
                  <a:latin typeface="Arial - 26"/>
                </a:rPr>
                <a:t>Total Points</a:t>
              </a:r>
            </a:p>
            <a:p>
              <a:endParaRPr lang="en-US" sz="1900">
                <a:solidFill>
                  <a:srgbClr val="000000"/>
                </a:solidFill>
                <a:latin typeface="Arial - 26"/>
              </a:endParaRPr>
            </a:p>
          </p:txBody>
        </p:sp>
      </p:grpSp>
      <p:sp>
        <p:nvSpPr>
          <p:cNvPr id="14" name="TextBox 13"/>
          <p:cNvSpPr txBox="1"/>
          <p:nvPr/>
        </p:nvSpPr>
        <p:spPr>
          <a:xfrm>
            <a:off x="1168400" y="3835400"/>
            <a:ext cx="1185799" cy="323165"/>
          </a:xfrm>
          <a:prstGeom prst="rect">
            <a:avLst/>
          </a:prstGeom>
          <a:noFill/>
        </p:spPr>
        <p:txBody>
          <a:bodyPr vert="horz" rtlCol="0">
            <a:spAutoFit/>
          </a:bodyPr>
          <a:lstStyle/>
          <a:p>
            <a:r>
              <a:rPr lang="en-US" sz="1500" smtClean="0">
                <a:solidFill>
                  <a:srgbClr val="000000"/>
                </a:solidFill>
                <a:latin typeface="Arial - 20"/>
              </a:rPr>
              <a:t>Example:</a:t>
            </a:r>
            <a:endParaRPr lang="en-US" sz="1500">
              <a:solidFill>
                <a:srgbClr val="000000"/>
              </a:solidFill>
              <a:latin typeface="Arial - 20"/>
            </a:endParaRPr>
          </a:p>
        </p:txBody>
      </p:sp>
      <p:sp>
        <p:nvSpPr>
          <p:cNvPr id="15" name="TextBox 14"/>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#6</a:t>
            </a:r>
            <a:endParaRPr lang="en-US" sz="2700">
              <a:solidFill>
                <a:srgbClr val="000000"/>
              </a:solidFill>
              <a:latin typeface="Arial - 36"/>
            </a:endParaRPr>
          </a:p>
        </p:txBody>
      </p:sp>
      <p:grpSp>
        <p:nvGrpSpPr>
          <p:cNvPr id="40" name="Group 39"/>
          <p:cNvGrpSpPr/>
          <p:nvPr/>
        </p:nvGrpSpPr>
        <p:grpSpPr>
          <a:xfrm>
            <a:off x="3359277" y="6273800"/>
            <a:ext cx="2916174" cy="2827275"/>
            <a:chOff x="3359277" y="6273800"/>
            <a:chExt cx="2916174" cy="2827275"/>
          </a:xfrm>
        </p:grpSpPr>
        <p:grpSp>
          <p:nvGrpSpPr>
            <p:cNvPr id="18" name="Group 17"/>
            <p:cNvGrpSpPr/>
            <p:nvPr/>
          </p:nvGrpSpPr>
          <p:grpSpPr>
            <a:xfrm>
              <a:off x="3359277" y="6273800"/>
              <a:ext cx="464312" cy="539810"/>
              <a:chOff x="3359277" y="6273800"/>
              <a:chExt cx="464312" cy="539810"/>
            </a:xfrm>
          </p:grpSpPr>
          <p:sp>
            <p:nvSpPr>
              <p:cNvPr id="16" name="Oval 15"/>
              <p:cNvSpPr/>
              <p:nvPr/>
            </p:nvSpPr>
            <p:spPr>
              <a:xfrm>
                <a:off x="3359277" y="6273800"/>
                <a:ext cx="464312" cy="464313"/>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416300" y="6413500"/>
                <a:ext cx="345897" cy="400110"/>
              </a:xfrm>
              <a:prstGeom prst="rect">
                <a:avLst/>
              </a:prstGeom>
              <a:noFill/>
            </p:spPr>
            <p:txBody>
              <a:bodyPr vert="horz" rtlCol="0">
                <a:spAutoFit/>
              </a:bodyPr>
              <a:lstStyle/>
              <a:p>
                <a:r>
                  <a:rPr lang="en-US" sz="1000" smtClean="0">
                    <a:solidFill>
                      <a:srgbClr val="000000"/>
                    </a:solidFill>
                    <a:latin typeface="Arial - 12"/>
                  </a:rPr>
                  <a:t>Q1</a:t>
                </a:r>
                <a:endParaRPr lang="en-US" sz="1000">
                  <a:solidFill>
                    <a:srgbClr val="000000"/>
                  </a:solidFill>
                  <a:latin typeface="Arial - 12"/>
                </a:endParaRPr>
              </a:p>
            </p:txBody>
          </p:sp>
        </p:grpSp>
        <p:grpSp>
          <p:nvGrpSpPr>
            <p:cNvPr id="21" name="Group 20"/>
            <p:cNvGrpSpPr/>
            <p:nvPr/>
          </p:nvGrpSpPr>
          <p:grpSpPr>
            <a:xfrm>
              <a:off x="4076319" y="6273800"/>
              <a:ext cx="464312" cy="552510"/>
              <a:chOff x="4076319" y="6273800"/>
              <a:chExt cx="464312" cy="552510"/>
            </a:xfrm>
          </p:grpSpPr>
          <p:sp>
            <p:nvSpPr>
              <p:cNvPr id="19" name="Oval 18"/>
              <p:cNvSpPr/>
              <p:nvPr/>
            </p:nvSpPr>
            <p:spPr>
              <a:xfrm>
                <a:off x="4076319" y="6273800"/>
                <a:ext cx="464312" cy="464313"/>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140200" y="6426200"/>
                <a:ext cx="345948" cy="400110"/>
              </a:xfrm>
              <a:prstGeom prst="rect">
                <a:avLst/>
              </a:prstGeom>
              <a:noFill/>
            </p:spPr>
            <p:txBody>
              <a:bodyPr vert="horz" rtlCol="0">
                <a:spAutoFit/>
              </a:bodyPr>
              <a:lstStyle/>
              <a:p>
                <a:r>
                  <a:rPr lang="en-US" sz="1000" smtClean="0">
                    <a:solidFill>
                      <a:srgbClr val="000000"/>
                    </a:solidFill>
                    <a:latin typeface="Arial - 12"/>
                  </a:rPr>
                  <a:t>Q2</a:t>
                </a:r>
                <a:endParaRPr lang="en-US" sz="1000">
                  <a:solidFill>
                    <a:srgbClr val="000000"/>
                  </a:solidFill>
                  <a:latin typeface="Arial - 12"/>
                </a:endParaRPr>
              </a:p>
            </p:txBody>
          </p:sp>
        </p:grpSp>
        <p:grpSp>
          <p:nvGrpSpPr>
            <p:cNvPr id="24" name="Group 23"/>
            <p:cNvGrpSpPr/>
            <p:nvPr/>
          </p:nvGrpSpPr>
          <p:grpSpPr>
            <a:xfrm>
              <a:off x="5043678" y="6273800"/>
              <a:ext cx="464312" cy="552510"/>
              <a:chOff x="5043678" y="6273800"/>
              <a:chExt cx="464312" cy="552510"/>
            </a:xfrm>
          </p:grpSpPr>
          <p:sp>
            <p:nvSpPr>
              <p:cNvPr id="22" name="Oval 21"/>
              <p:cNvSpPr/>
              <p:nvPr/>
            </p:nvSpPr>
            <p:spPr>
              <a:xfrm>
                <a:off x="5043678" y="6273800"/>
                <a:ext cx="464312" cy="464313"/>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5105400" y="6426200"/>
                <a:ext cx="345948" cy="400110"/>
              </a:xfrm>
              <a:prstGeom prst="rect">
                <a:avLst/>
              </a:prstGeom>
              <a:noFill/>
            </p:spPr>
            <p:txBody>
              <a:bodyPr vert="horz" rtlCol="0">
                <a:spAutoFit/>
              </a:bodyPr>
              <a:lstStyle/>
              <a:p>
                <a:r>
                  <a:rPr lang="en-US" sz="1000" smtClean="0">
                    <a:solidFill>
                      <a:srgbClr val="000000"/>
                    </a:solidFill>
                    <a:latin typeface="Arial - 12"/>
                  </a:rPr>
                  <a:t>Q3</a:t>
                </a:r>
                <a:endParaRPr lang="en-US" sz="1000">
                  <a:solidFill>
                    <a:srgbClr val="000000"/>
                  </a:solidFill>
                  <a:latin typeface="Arial - 12"/>
                </a:endParaRPr>
              </a:p>
            </p:txBody>
          </p:sp>
        </p:grpSp>
        <p:grpSp>
          <p:nvGrpSpPr>
            <p:cNvPr id="27" name="Group 26"/>
            <p:cNvGrpSpPr/>
            <p:nvPr/>
          </p:nvGrpSpPr>
          <p:grpSpPr>
            <a:xfrm>
              <a:off x="5811139" y="6273800"/>
              <a:ext cx="464312" cy="552510"/>
              <a:chOff x="5811139" y="6273800"/>
              <a:chExt cx="464312" cy="552510"/>
            </a:xfrm>
          </p:grpSpPr>
          <p:sp>
            <p:nvSpPr>
              <p:cNvPr id="25" name="Oval 24"/>
              <p:cNvSpPr/>
              <p:nvPr/>
            </p:nvSpPr>
            <p:spPr>
              <a:xfrm>
                <a:off x="5811139" y="6273800"/>
                <a:ext cx="464312" cy="464313"/>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5867400" y="6426200"/>
                <a:ext cx="345948" cy="400110"/>
              </a:xfrm>
              <a:prstGeom prst="rect">
                <a:avLst/>
              </a:prstGeom>
              <a:noFill/>
            </p:spPr>
            <p:txBody>
              <a:bodyPr vert="horz" rtlCol="0">
                <a:spAutoFit/>
              </a:bodyPr>
              <a:lstStyle/>
              <a:p>
                <a:r>
                  <a:rPr lang="en-US" sz="1000" smtClean="0">
                    <a:solidFill>
                      <a:srgbClr val="000000"/>
                    </a:solidFill>
                    <a:latin typeface="Arial - 12"/>
                  </a:rPr>
                  <a:t>Q4</a:t>
                </a:r>
                <a:endParaRPr lang="en-US" sz="1000">
                  <a:solidFill>
                    <a:srgbClr val="000000"/>
                  </a:solidFill>
                  <a:latin typeface="Arial - 12"/>
                </a:endParaRPr>
              </a:p>
            </p:txBody>
          </p:sp>
        </p:grpSp>
        <p:sp>
          <p:nvSpPr>
            <p:cNvPr id="28" name="TextBox 27"/>
            <p:cNvSpPr txBox="1"/>
            <p:nvPr/>
          </p:nvSpPr>
          <p:spPr>
            <a:xfrm rot="5400000" flipV="1">
              <a:off x="3657956" y="6619113"/>
              <a:ext cx="380644" cy="769441"/>
            </a:xfrm>
            <a:prstGeom prst="rect">
              <a:avLst/>
            </a:prstGeom>
            <a:noFill/>
          </p:spPr>
          <p:txBody>
            <a:bodyPr vert="horz" rtlCol="0">
              <a:spAutoFit/>
            </a:bodyPr>
            <a:lstStyle/>
            <a:p>
              <a:r>
                <a:rPr lang="en-US" sz="4400" smtClean="0">
                  <a:solidFill>
                    <a:srgbClr val="000000"/>
                  </a:solidFill>
                  <a:latin typeface="Arial - 59"/>
                </a:rPr>
                <a:t>{</a:t>
              </a:r>
              <a:endParaRPr lang="en-US" sz="4400">
                <a:solidFill>
                  <a:srgbClr val="000000"/>
                </a:solidFill>
                <a:latin typeface="Arial - 59"/>
              </a:endParaRPr>
            </a:p>
          </p:txBody>
        </p:sp>
        <p:sp>
          <p:nvSpPr>
            <p:cNvPr id="29" name="TextBox 28"/>
            <p:cNvSpPr txBox="1"/>
            <p:nvPr/>
          </p:nvSpPr>
          <p:spPr>
            <a:xfrm rot="5400000" flipV="1">
              <a:off x="5423256" y="6619113"/>
              <a:ext cx="380644" cy="769441"/>
            </a:xfrm>
            <a:prstGeom prst="rect">
              <a:avLst/>
            </a:prstGeom>
            <a:noFill/>
          </p:spPr>
          <p:txBody>
            <a:bodyPr vert="horz" rtlCol="0">
              <a:spAutoFit/>
            </a:bodyPr>
            <a:lstStyle/>
            <a:p>
              <a:r>
                <a:rPr lang="en-US" sz="4400" smtClean="0">
                  <a:solidFill>
                    <a:srgbClr val="000000"/>
                  </a:solidFill>
                  <a:latin typeface="Arial - 59"/>
                </a:rPr>
                <a:t>{</a:t>
              </a:r>
              <a:endParaRPr lang="en-US" sz="4400">
                <a:solidFill>
                  <a:srgbClr val="000000"/>
                </a:solidFill>
                <a:latin typeface="Arial - 59"/>
              </a:endParaRPr>
            </a:p>
          </p:txBody>
        </p:sp>
        <p:grpSp>
          <p:nvGrpSpPr>
            <p:cNvPr id="32" name="Group 31"/>
            <p:cNvGrpSpPr/>
            <p:nvPr/>
          </p:nvGrpSpPr>
          <p:grpSpPr>
            <a:xfrm>
              <a:off x="3707638" y="7365111"/>
              <a:ext cx="464312" cy="464313"/>
              <a:chOff x="3707638" y="7365111"/>
              <a:chExt cx="464312" cy="464313"/>
            </a:xfrm>
          </p:grpSpPr>
          <p:sp>
            <p:nvSpPr>
              <p:cNvPr id="30" name="Oval 29"/>
              <p:cNvSpPr/>
              <p:nvPr/>
            </p:nvSpPr>
            <p:spPr>
              <a:xfrm>
                <a:off x="3707638" y="7365111"/>
                <a:ext cx="464312" cy="464313"/>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3771900" y="7505700"/>
                <a:ext cx="345948" cy="246221"/>
              </a:xfrm>
              <a:prstGeom prst="rect">
                <a:avLst/>
              </a:prstGeom>
              <a:noFill/>
            </p:spPr>
            <p:txBody>
              <a:bodyPr vert="horz" rtlCol="0">
                <a:spAutoFit/>
              </a:bodyPr>
              <a:lstStyle/>
              <a:p>
                <a:r>
                  <a:rPr lang="en-US" sz="1000" smtClean="0">
                    <a:solidFill>
                      <a:srgbClr val="000000"/>
                    </a:solidFill>
                    <a:latin typeface="Arial - 12"/>
                  </a:rPr>
                  <a:t>S1</a:t>
                </a:r>
                <a:endParaRPr lang="en-US" sz="1000">
                  <a:solidFill>
                    <a:srgbClr val="000000"/>
                  </a:solidFill>
                  <a:latin typeface="Arial - 12"/>
                </a:endParaRPr>
              </a:p>
            </p:txBody>
          </p:sp>
        </p:grpSp>
        <p:grpSp>
          <p:nvGrpSpPr>
            <p:cNvPr id="35" name="Group 34"/>
            <p:cNvGrpSpPr/>
            <p:nvPr/>
          </p:nvGrpSpPr>
          <p:grpSpPr>
            <a:xfrm>
              <a:off x="5386832" y="7365111"/>
              <a:ext cx="464312" cy="464313"/>
              <a:chOff x="5386832" y="7365111"/>
              <a:chExt cx="464312" cy="464313"/>
            </a:xfrm>
          </p:grpSpPr>
          <p:sp>
            <p:nvSpPr>
              <p:cNvPr id="33" name="Oval 32"/>
              <p:cNvSpPr/>
              <p:nvPr/>
            </p:nvSpPr>
            <p:spPr>
              <a:xfrm>
                <a:off x="5386832" y="7365111"/>
                <a:ext cx="464312" cy="464313"/>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5448300" y="7518400"/>
                <a:ext cx="345948" cy="246221"/>
              </a:xfrm>
              <a:prstGeom prst="rect">
                <a:avLst/>
              </a:prstGeom>
              <a:noFill/>
            </p:spPr>
            <p:txBody>
              <a:bodyPr vert="horz" rtlCol="0">
                <a:spAutoFit/>
              </a:bodyPr>
              <a:lstStyle/>
              <a:p>
                <a:r>
                  <a:rPr lang="en-US" sz="1000" smtClean="0">
                    <a:solidFill>
                      <a:srgbClr val="000000"/>
                    </a:solidFill>
                    <a:latin typeface="Arial - 12"/>
                  </a:rPr>
                  <a:t>S2</a:t>
                </a:r>
                <a:endParaRPr lang="en-US" sz="1000">
                  <a:solidFill>
                    <a:srgbClr val="000000"/>
                  </a:solidFill>
                  <a:latin typeface="Arial - 12"/>
                </a:endParaRPr>
              </a:p>
            </p:txBody>
          </p:sp>
        </p:grpSp>
        <p:sp>
          <p:nvSpPr>
            <p:cNvPr id="36" name="TextBox 35"/>
            <p:cNvSpPr txBox="1"/>
            <p:nvPr/>
          </p:nvSpPr>
          <p:spPr>
            <a:xfrm rot="16200000">
              <a:off x="4191000" y="7162800"/>
              <a:ext cx="780669" cy="1862048"/>
            </a:xfrm>
            <a:prstGeom prst="rect">
              <a:avLst/>
            </a:prstGeom>
            <a:noFill/>
          </p:spPr>
          <p:txBody>
            <a:bodyPr vert="horz" rtlCol="0">
              <a:spAutoFit/>
            </a:bodyPr>
            <a:lstStyle/>
            <a:p>
              <a:r>
                <a:rPr lang="en-US" sz="11500" smtClean="0">
                  <a:solidFill>
                    <a:srgbClr val="000000"/>
                  </a:solidFill>
                  <a:latin typeface="Arial - 154"/>
                </a:rPr>
                <a:t>{</a:t>
              </a:r>
              <a:endParaRPr lang="en-US" sz="11500">
                <a:solidFill>
                  <a:srgbClr val="000000"/>
                </a:solidFill>
                <a:latin typeface="Arial - 154"/>
              </a:endParaRPr>
            </a:p>
          </p:txBody>
        </p:sp>
        <p:grpSp>
          <p:nvGrpSpPr>
            <p:cNvPr id="39" name="Group 38"/>
            <p:cNvGrpSpPr/>
            <p:nvPr/>
          </p:nvGrpSpPr>
          <p:grpSpPr>
            <a:xfrm>
              <a:off x="4520311" y="8636762"/>
              <a:ext cx="464312" cy="464313"/>
              <a:chOff x="4520311" y="8636762"/>
              <a:chExt cx="464312" cy="464313"/>
            </a:xfrm>
          </p:grpSpPr>
          <p:sp>
            <p:nvSpPr>
              <p:cNvPr id="37" name="Oval 36"/>
              <p:cNvSpPr/>
              <p:nvPr/>
            </p:nvSpPr>
            <p:spPr>
              <a:xfrm>
                <a:off x="4520311" y="8636762"/>
                <a:ext cx="464312" cy="464313"/>
              </a:xfrm>
              <a:prstGeom prst="ellipse">
                <a:avLst/>
              </a:prstGeom>
              <a:solidFill>
                <a:srgbClr val="FFFF0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4584700" y="8775700"/>
                <a:ext cx="345948" cy="246221"/>
              </a:xfrm>
              <a:prstGeom prst="rect">
                <a:avLst/>
              </a:prstGeom>
              <a:noFill/>
            </p:spPr>
            <p:txBody>
              <a:bodyPr vert="horz" rtlCol="0">
                <a:spAutoFit/>
              </a:bodyPr>
              <a:lstStyle/>
              <a:p>
                <a:r>
                  <a:rPr lang="en-US" sz="1000" smtClean="0">
                    <a:solidFill>
                      <a:srgbClr val="000000"/>
                    </a:solidFill>
                    <a:latin typeface="Arial - 12"/>
                  </a:rPr>
                  <a:t>F1</a:t>
                </a:r>
                <a:endParaRPr lang="en-US" sz="1000">
                  <a:solidFill>
                    <a:srgbClr val="000000"/>
                  </a:solidFill>
                  <a:latin typeface="Arial - 12"/>
                </a:endParaRPr>
              </a:p>
            </p:txBody>
          </p:sp>
        </p:grpSp>
      </p:grpSp>
      <p:grpSp>
        <p:nvGrpSpPr>
          <p:cNvPr id="47" name="Group 46"/>
          <p:cNvGrpSpPr/>
          <p:nvPr/>
        </p:nvGrpSpPr>
        <p:grpSpPr>
          <a:xfrm>
            <a:off x="5208637" y="3835400"/>
            <a:ext cx="2515932" cy="2193988"/>
            <a:chOff x="5208637" y="3835400"/>
            <a:chExt cx="2515932" cy="2193988"/>
          </a:xfrm>
        </p:grpSpPr>
        <p:sp>
          <p:nvSpPr>
            <p:cNvPr id="41" name="Freeform 40"/>
            <p:cNvSpPr/>
            <p:nvPr/>
          </p:nvSpPr>
          <p:spPr>
            <a:xfrm>
              <a:off x="5208637" y="4302142"/>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5791200" y="4381500"/>
              <a:ext cx="1355192" cy="323165"/>
            </a:xfrm>
            <a:prstGeom prst="rect">
              <a:avLst/>
            </a:prstGeom>
            <a:noFill/>
          </p:spPr>
          <p:txBody>
            <a:bodyPr vert="horz" rtlCol="0">
              <a:spAutoFit/>
            </a:bodyPr>
            <a:lstStyle/>
            <a:p>
              <a:r>
                <a:rPr lang="en-US" sz="1500" smtClean="0">
                  <a:solidFill>
                    <a:srgbClr val="000000"/>
                  </a:solidFill>
                  <a:latin typeface="Arial - 20"/>
                </a:rPr>
                <a:t>Exam 15%</a:t>
              </a:r>
              <a:endParaRPr lang="en-US" sz="1500">
                <a:solidFill>
                  <a:srgbClr val="000000"/>
                </a:solidFill>
                <a:latin typeface="Arial - 20"/>
              </a:endParaRPr>
            </a:p>
          </p:txBody>
        </p:sp>
        <p:sp>
          <p:nvSpPr>
            <p:cNvPr id="43" name="Freeform 42"/>
            <p:cNvSpPr/>
            <p:nvPr/>
          </p:nvSpPr>
          <p:spPr>
            <a:xfrm>
              <a:off x="5208637" y="5578515"/>
              <a:ext cx="2515932" cy="450873"/>
            </a:xfrm>
            <a:custGeom>
              <a:avLst/>
              <a:gdLst/>
              <a:ahLst/>
              <a:cxnLst/>
              <a:rect l="0" t="0" r="0" b="0"/>
              <a:pathLst>
                <a:path w="2515932" h="450873">
                  <a:moveTo>
                    <a:pt x="0" y="0"/>
                  </a:moveTo>
                  <a:lnTo>
                    <a:pt x="2515931" y="0"/>
                  </a:lnTo>
                  <a:lnTo>
                    <a:pt x="2515931" y="450872"/>
                  </a:lnTo>
                  <a:lnTo>
                    <a:pt x="0" y="450872"/>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5791200" y="5664200"/>
              <a:ext cx="1355192" cy="323165"/>
            </a:xfrm>
            <a:prstGeom prst="rect">
              <a:avLst/>
            </a:prstGeom>
            <a:noFill/>
          </p:spPr>
          <p:txBody>
            <a:bodyPr vert="horz" rtlCol="0">
              <a:spAutoFit/>
            </a:bodyPr>
            <a:lstStyle/>
            <a:p>
              <a:r>
                <a:rPr lang="en-US" sz="1500" smtClean="0">
                  <a:solidFill>
                    <a:srgbClr val="000000"/>
                  </a:solidFill>
                  <a:latin typeface="Arial - 20"/>
                </a:rPr>
                <a:t>Exam 15%</a:t>
              </a:r>
              <a:endParaRPr lang="en-US" sz="1500">
                <a:solidFill>
                  <a:srgbClr val="000000"/>
                </a:solidFill>
                <a:latin typeface="Arial - 20"/>
              </a:endParaRPr>
            </a:p>
          </p:txBody>
        </p:sp>
        <p:sp>
          <p:nvSpPr>
            <p:cNvPr id="45" name="TextBox 44"/>
            <p:cNvSpPr txBox="1"/>
            <p:nvPr/>
          </p:nvSpPr>
          <p:spPr>
            <a:xfrm>
              <a:off x="5918200" y="3835400"/>
              <a:ext cx="1030630" cy="323165"/>
            </a:xfrm>
            <a:prstGeom prst="rect">
              <a:avLst/>
            </a:prstGeom>
            <a:noFill/>
          </p:spPr>
          <p:txBody>
            <a:bodyPr vert="horz" rtlCol="0">
              <a:spAutoFit/>
            </a:bodyPr>
            <a:lstStyle/>
            <a:p>
              <a:r>
                <a:rPr lang="en-US" sz="1500" smtClean="0">
                  <a:solidFill>
                    <a:srgbClr val="000000"/>
                  </a:solidFill>
                  <a:latin typeface="Arial - 20"/>
                </a:rPr>
                <a:t>January</a:t>
              </a:r>
              <a:endParaRPr lang="en-US" sz="1500">
                <a:solidFill>
                  <a:srgbClr val="000000"/>
                </a:solidFill>
                <a:latin typeface="Arial - 20"/>
              </a:endParaRPr>
            </a:p>
          </p:txBody>
        </p:sp>
        <p:sp>
          <p:nvSpPr>
            <p:cNvPr id="46" name="TextBox 45"/>
            <p:cNvSpPr txBox="1"/>
            <p:nvPr/>
          </p:nvSpPr>
          <p:spPr>
            <a:xfrm>
              <a:off x="6096000" y="5168900"/>
              <a:ext cx="677799" cy="323165"/>
            </a:xfrm>
            <a:prstGeom prst="rect">
              <a:avLst/>
            </a:prstGeom>
            <a:noFill/>
          </p:spPr>
          <p:txBody>
            <a:bodyPr vert="horz" rtlCol="0">
              <a:spAutoFit/>
            </a:bodyPr>
            <a:lstStyle/>
            <a:p>
              <a:r>
                <a:rPr lang="en-US" sz="1500" smtClean="0">
                  <a:solidFill>
                    <a:srgbClr val="000000"/>
                  </a:solidFill>
                  <a:latin typeface="Arial - 20"/>
                </a:rPr>
                <a:t>June</a:t>
              </a:r>
              <a:endParaRPr lang="en-US" sz="1500">
                <a:solidFill>
                  <a:srgbClr val="000000"/>
                </a:solidFill>
                <a:latin typeface="Arial - 20"/>
              </a:endParaRPr>
            </a:p>
          </p:txBody>
        </p:sp>
      </p:grpSp>
      <p:grpSp>
        <p:nvGrpSpPr>
          <p:cNvPr id="50" name="Group 49"/>
          <p:cNvGrpSpPr/>
          <p:nvPr/>
        </p:nvGrpSpPr>
        <p:grpSpPr>
          <a:xfrm>
            <a:off x="7342737" y="558800"/>
            <a:ext cx="1744134" cy="508664"/>
            <a:chOff x="7342737" y="558800"/>
            <a:chExt cx="1744134" cy="508664"/>
          </a:xfrm>
        </p:grpSpPr>
        <p:sp>
          <p:nvSpPr>
            <p:cNvPr id="48" name="Freeform 47">
              <a:hlinkClick r:id="rId2"/>
            </p:cNvPr>
            <p:cNvSpPr/>
            <p:nvPr/>
          </p:nvSpPr>
          <p:spPr>
            <a:xfrm>
              <a:off x="7342737" y="558800"/>
              <a:ext cx="1744134" cy="508664"/>
            </a:xfrm>
            <a:custGeom>
              <a:avLst/>
              <a:gdLst/>
              <a:ahLst/>
              <a:cxnLst/>
              <a:rect l="0" t="0" r="0" b="0"/>
              <a:pathLst>
                <a:path w="1744134" h="508664">
                  <a:moveTo>
                    <a:pt x="290689" y="0"/>
                  </a:moveTo>
                  <a:lnTo>
                    <a:pt x="1482390" y="0"/>
                  </a:lnTo>
                  <a:lnTo>
                    <a:pt x="1511584" y="1732"/>
                  </a:lnTo>
                  <a:lnTo>
                    <a:pt x="1563782" y="5917"/>
                  </a:lnTo>
                  <a:lnTo>
                    <a:pt x="1613261" y="14430"/>
                  </a:lnTo>
                  <a:lnTo>
                    <a:pt x="1636516" y="18616"/>
                  </a:lnTo>
                  <a:lnTo>
                    <a:pt x="1677338" y="30521"/>
                  </a:lnTo>
                  <a:lnTo>
                    <a:pt x="1706282" y="44083"/>
                  </a:lnTo>
                  <a:lnTo>
                    <a:pt x="1720878" y="51732"/>
                  </a:lnTo>
                  <a:lnTo>
                    <a:pt x="1735475" y="66957"/>
                  </a:lnTo>
                  <a:lnTo>
                    <a:pt x="1741164" y="75470"/>
                  </a:lnTo>
                  <a:lnTo>
                    <a:pt x="1741164" y="79656"/>
                  </a:lnTo>
                  <a:lnTo>
                    <a:pt x="1744133" y="84776"/>
                  </a:lnTo>
                  <a:lnTo>
                    <a:pt x="1744133" y="423885"/>
                  </a:lnTo>
                  <a:lnTo>
                    <a:pt x="1741164" y="428141"/>
                  </a:lnTo>
                  <a:lnTo>
                    <a:pt x="1741164" y="432398"/>
                  </a:lnTo>
                  <a:lnTo>
                    <a:pt x="1735475" y="440840"/>
                  </a:lnTo>
                  <a:lnTo>
                    <a:pt x="1720878" y="456063"/>
                  </a:lnTo>
                  <a:lnTo>
                    <a:pt x="1691934" y="470493"/>
                  </a:lnTo>
                  <a:lnTo>
                    <a:pt x="1677338" y="477276"/>
                  </a:lnTo>
                  <a:lnTo>
                    <a:pt x="1636516" y="489180"/>
                  </a:lnTo>
                  <a:lnTo>
                    <a:pt x="1590008" y="497622"/>
                  </a:lnTo>
                  <a:lnTo>
                    <a:pt x="1563782" y="501879"/>
                  </a:lnTo>
                  <a:lnTo>
                    <a:pt x="1511584" y="506136"/>
                  </a:lnTo>
                  <a:lnTo>
                    <a:pt x="1482390" y="507796"/>
                  </a:lnTo>
                  <a:lnTo>
                    <a:pt x="1468041" y="507796"/>
                  </a:lnTo>
                  <a:lnTo>
                    <a:pt x="1453444" y="508663"/>
                  </a:lnTo>
                  <a:lnTo>
                    <a:pt x="290689" y="508663"/>
                  </a:lnTo>
                  <a:lnTo>
                    <a:pt x="273124" y="507796"/>
                  </a:lnTo>
                  <a:lnTo>
                    <a:pt x="258776" y="507796"/>
                  </a:lnTo>
                  <a:lnTo>
                    <a:pt x="229584" y="506136"/>
                  </a:lnTo>
                  <a:lnTo>
                    <a:pt x="177382" y="501879"/>
                  </a:lnTo>
                  <a:lnTo>
                    <a:pt x="127903" y="493365"/>
                  </a:lnTo>
                  <a:lnTo>
                    <a:pt x="104649" y="489180"/>
                  </a:lnTo>
                  <a:lnTo>
                    <a:pt x="64076" y="477276"/>
                  </a:lnTo>
                  <a:lnTo>
                    <a:pt x="34882" y="463711"/>
                  </a:lnTo>
                  <a:lnTo>
                    <a:pt x="20286" y="456063"/>
                  </a:lnTo>
                  <a:lnTo>
                    <a:pt x="5939" y="440840"/>
                  </a:lnTo>
                  <a:lnTo>
                    <a:pt x="0" y="432398"/>
                  </a:lnTo>
                  <a:lnTo>
                    <a:pt x="0" y="75470"/>
                  </a:lnTo>
                  <a:lnTo>
                    <a:pt x="5939" y="66957"/>
                  </a:lnTo>
                  <a:lnTo>
                    <a:pt x="20286" y="51732"/>
                  </a:lnTo>
                  <a:lnTo>
                    <a:pt x="49479" y="37302"/>
                  </a:lnTo>
                  <a:lnTo>
                    <a:pt x="64076" y="30521"/>
                  </a:lnTo>
                  <a:lnTo>
                    <a:pt x="104649" y="18616"/>
                  </a:lnTo>
                  <a:lnTo>
                    <a:pt x="151160" y="10174"/>
                  </a:lnTo>
                  <a:lnTo>
                    <a:pt x="177382" y="5917"/>
                  </a:lnTo>
                  <a:lnTo>
                    <a:pt x="229584" y="1732"/>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hlinkClick r:id="rId2"/>
            </p:cNvPr>
            <p:cNvSpPr txBox="1"/>
            <p:nvPr/>
          </p:nvSpPr>
          <p:spPr>
            <a:xfrm>
              <a:off x="7442200" y="6731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3739017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2959475" y="5260594"/>
            <a:ext cx="2515930" cy="450874"/>
            <a:chOff x="2959475" y="5260594"/>
            <a:chExt cx="2515930" cy="450874"/>
          </a:xfrm>
        </p:grpSpPr>
        <p:sp>
          <p:nvSpPr>
            <p:cNvPr id="2" name="Freeform 1"/>
            <p:cNvSpPr/>
            <p:nvPr/>
          </p:nvSpPr>
          <p:spPr>
            <a:xfrm>
              <a:off x="2959475" y="5260594"/>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4B0082"/>
                </a:gs>
                <a:gs pos="100000">
                  <a:srgbClr val="4B0082">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606800" y="5346700"/>
              <a:ext cx="1228192" cy="323165"/>
            </a:xfrm>
            <a:prstGeom prst="rect">
              <a:avLst/>
            </a:prstGeom>
            <a:noFill/>
          </p:spPr>
          <p:txBody>
            <a:bodyPr vert="horz" rtlCol="0">
              <a:spAutoFit/>
            </a:bodyPr>
            <a:lstStyle/>
            <a:p>
              <a:r>
                <a:rPr lang="en-US" sz="1500" smtClean="0">
                  <a:solidFill>
                    <a:srgbClr val="000000"/>
                  </a:solidFill>
                  <a:latin typeface="Arial - 20"/>
                </a:rPr>
                <a:t>Quiz 20%</a:t>
              </a:r>
              <a:endParaRPr lang="en-US" sz="1500">
                <a:solidFill>
                  <a:srgbClr val="000000"/>
                </a:solidFill>
                <a:latin typeface="Arial - 20"/>
              </a:endParaRPr>
            </a:p>
          </p:txBody>
        </p:sp>
      </p:grpSp>
      <p:grpSp>
        <p:nvGrpSpPr>
          <p:cNvPr id="7" name="Group 6"/>
          <p:cNvGrpSpPr/>
          <p:nvPr/>
        </p:nvGrpSpPr>
        <p:grpSpPr>
          <a:xfrm>
            <a:off x="2959475" y="3831040"/>
            <a:ext cx="2515930" cy="450874"/>
            <a:chOff x="2959475" y="3831040"/>
            <a:chExt cx="2515930" cy="450874"/>
          </a:xfrm>
        </p:grpSpPr>
        <p:sp>
          <p:nvSpPr>
            <p:cNvPr id="5" name="Freeform 4"/>
            <p:cNvSpPr/>
            <p:nvPr/>
          </p:nvSpPr>
          <p:spPr>
            <a:xfrm>
              <a:off x="2959475" y="3831040"/>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327400" y="3911600"/>
              <a:ext cx="1778508" cy="323165"/>
            </a:xfrm>
            <a:prstGeom prst="rect">
              <a:avLst/>
            </a:prstGeom>
            <a:noFill/>
          </p:spPr>
          <p:txBody>
            <a:bodyPr vert="horz" rtlCol="0">
              <a:spAutoFit/>
            </a:bodyPr>
            <a:lstStyle/>
            <a:p>
              <a:r>
                <a:rPr lang="en-US" sz="1500" smtClean="0">
                  <a:solidFill>
                    <a:srgbClr val="000000"/>
                  </a:solidFill>
                  <a:latin typeface="Arial - 20"/>
                </a:rPr>
                <a:t>Homework 5%</a:t>
              </a:r>
              <a:endParaRPr lang="en-US" sz="1500">
                <a:solidFill>
                  <a:srgbClr val="000000"/>
                </a:solidFill>
                <a:latin typeface="Arial - 20"/>
              </a:endParaRPr>
            </a:p>
          </p:txBody>
        </p:sp>
      </p:grpSp>
      <p:grpSp>
        <p:nvGrpSpPr>
          <p:cNvPr id="10" name="Group 9"/>
          <p:cNvGrpSpPr/>
          <p:nvPr/>
        </p:nvGrpSpPr>
        <p:grpSpPr>
          <a:xfrm>
            <a:off x="6489008" y="4791115"/>
            <a:ext cx="2515932" cy="450873"/>
            <a:chOff x="6489008" y="4791115"/>
            <a:chExt cx="2515932" cy="450873"/>
          </a:xfrm>
        </p:grpSpPr>
        <p:sp>
          <p:nvSpPr>
            <p:cNvPr id="8" name="Freeform 7"/>
            <p:cNvSpPr/>
            <p:nvPr/>
          </p:nvSpPr>
          <p:spPr>
            <a:xfrm>
              <a:off x="6489008" y="4791115"/>
              <a:ext cx="2515932" cy="450873"/>
            </a:xfrm>
            <a:custGeom>
              <a:avLst/>
              <a:gdLst/>
              <a:ahLst/>
              <a:cxnLst/>
              <a:rect l="0" t="0" r="0" b="0"/>
              <a:pathLst>
                <a:path w="2515932" h="450873">
                  <a:moveTo>
                    <a:pt x="0" y="0"/>
                  </a:moveTo>
                  <a:lnTo>
                    <a:pt x="2515931" y="0"/>
                  </a:lnTo>
                  <a:lnTo>
                    <a:pt x="2515931" y="450872"/>
                  </a:lnTo>
                  <a:lnTo>
                    <a:pt x="0" y="450872"/>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073900" y="4876800"/>
              <a:ext cx="1355192" cy="323165"/>
            </a:xfrm>
            <a:prstGeom prst="rect">
              <a:avLst/>
            </a:prstGeom>
            <a:noFill/>
          </p:spPr>
          <p:txBody>
            <a:bodyPr vert="horz" rtlCol="0">
              <a:spAutoFit/>
            </a:bodyPr>
            <a:lstStyle/>
            <a:p>
              <a:r>
                <a:rPr lang="en-US" sz="1500" smtClean="0">
                  <a:solidFill>
                    <a:srgbClr val="000000"/>
                  </a:solidFill>
                  <a:latin typeface="Arial - 20"/>
                </a:rPr>
                <a:t>Exam 30%</a:t>
              </a:r>
              <a:endParaRPr lang="en-US" sz="1500">
                <a:solidFill>
                  <a:srgbClr val="000000"/>
                </a:solidFill>
                <a:latin typeface="Arial - 20"/>
              </a:endParaRPr>
            </a:p>
          </p:txBody>
        </p:sp>
      </p:grpSp>
      <p:grpSp>
        <p:nvGrpSpPr>
          <p:cNvPr id="13" name="Group 12"/>
          <p:cNvGrpSpPr/>
          <p:nvPr/>
        </p:nvGrpSpPr>
        <p:grpSpPr>
          <a:xfrm>
            <a:off x="2959473" y="5969005"/>
            <a:ext cx="2515932" cy="450874"/>
            <a:chOff x="2959473" y="5969005"/>
            <a:chExt cx="2515932" cy="450874"/>
          </a:xfrm>
        </p:grpSpPr>
        <p:sp>
          <p:nvSpPr>
            <p:cNvPr id="11" name="Freeform 10"/>
            <p:cNvSpPr/>
            <p:nvPr/>
          </p:nvSpPr>
          <p:spPr>
            <a:xfrm>
              <a:off x="2959473" y="5969005"/>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0000FF"/>
                </a:gs>
                <a:gs pos="100000">
                  <a:srgbClr val="0000FF">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32200" y="6057900"/>
              <a:ext cx="1171778" cy="323165"/>
            </a:xfrm>
            <a:prstGeom prst="rect">
              <a:avLst/>
            </a:prstGeom>
            <a:noFill/>
          </p:spPr>
          <p:txBody>
            <a:bodyPr vert="horz" rtlCol="0">
              <a:spAutoFit/>
            </a:bodyPr>
            <a:lstStyle/>
            <a:p>
              <a:r>
                <a:rPr lang="en-US" sz="1500" smtClean="0">
                  <a:solidFill>
                    <a:srgbClr val="000000"/>
                  </a:solidFill>
                  <a:latin typeface="Arial - 20"/>
                </a:rPr>
                <a:t>Test 35%</a:t>
              </a:r>
              <a:endParaRPr lang="en-US" sz="1500">
                <a:solidFill>
                  <a:srgbClr val="000000"/>
                </a:solidFill>
                <a:latin typeface="Arial - 20"/>
              </a:endParaRPr>
            </a:p>
          </p:txBody>
        </p:sp>
      </p:grpSp>
      <p:grpSp>
        <p:nvGrpSpPr>
          <p:cNvPr id="16" name="Group 15"/>
          <p:cNvGrpSpPr/>
          <p:nvPr/>
        </p:nvGrpSpPr>
        <p:grpSpPr>
          <a:xfrm>
            <a:off x="98466" y="2003228"/>
            <a:ext cx="3094511" cy="845989"/>
            <a:chOff x="98466" y="2003228"/>
            <a:chExt cx="3094511" cy="845989"/>
          </a:xfrm>
        </p:grpSpPr>
        <p:sp>
          <p:nvSpPr>
            <p:cNvPr id="14" name="Freeform 13"/>
            <p:cNvSpPr/>
            <p:nvPr/>
          </p:nvSpPr>
          <p:spPr>
            <a:xfrm>
              <a:off x="98466" y="2003228"/>
              <a:ext cx="3094511" cy="845989"/>
            </a:xfrm>
            <a:custGeom>
              <a:avLst/>
              <a:gdLst/>
              <a:ahLst/>
              <a:cxnLst/>
              <a:rect l="0" t="0" r="0" b="0"/>
              <a:pathLst>
                <a:path w="3094511" h="845989">
                  <a:moveTo>
                    <a:pt x="515752" y="0"/>
                  </a:moveTo>
                  <a:lnTo>
                    <a:pt x="2630114" y="0"/>
                  </a:lnTo>
                  <a:lnTo>
                    <a:pt x="2681908" y="2881"/>
                  </a:lnTo>
                  <a:lnTo>
                    <a:pt x="2774523" y="9840"/>
                  </a:lnTo>
                  <a:lnTo>
                    <a:pt x="2862310" y="24001"/>
                  </a:lnTo>
                  <a:lnTo>
                    <a:pt x="2903571" y="30960"/>
                  </a:lnTo>
                  <a:lnTo>
                    <a:pt x="2975996" y="50759"/>
                  </a:lnTo>
                  <a:lnTo>
                    <a:pt x="3027352" y="73320"/>
                  </a:lnTo>
                  <a:lnTo>
                    <a:pt x="3053249" y="86039"/>
                  </a:lnTo>
                  <a:lnTo>
                    <a:pt x="3079146" y="111359"/>
                  </a:lnTo>
                  <a:lnTo>
                    <a:pt x="3089242" y="125518"/>
                  </a:lnTo>
                  <a:lnTo>
                    <a:pt x="3089242" y="132479"/>
                  </a:lnTo>
                  <a:lnTo>
                    <a:pt x="3094510" y="140998"/>
                  </a:lnTo>
                  <a:lnTo>
                    <a:pt x="3094510" y="704990"/>
                  </a:lnTo>
                  <a:lnTo>
                    <a:pt x="3089242" y="712070"/>
                  </a:lnTo>
                  <a:lnTo>
                    <a:pt x="3089242" y="719150"/>
                  </a:lnTo>
                  <a:lnTo>
                    <a:pt x="3079146" y="733190"/>
                  </a:lnTo>
                  <a:lnTo>
                    <a:pt x="3053249" y="758509"/>
                  </a:lnTo>
                  <a:lnTo>
                    <a:pt x="3001894" y="782509"/>
                  </a:lnTo>
                  <a:lnTo>
                    <a:pt x="2975996" y="793788"/>
                  </a:lnTo>
                  <a:lnTo>
                    <a:pt x="2903571" y="813589"/>
                  </a:lnTo>
                  <a:lnTo>
                    <a:pt x="2821051" y="827629"/>
                  </a:lnTo>
                  <a:lnTo>
                    <a:pt x="2774523" y="834708"/>
                  </a:lnTo>
                  <a:lnTo>
                    <a:pt x="2681908" y="841788"/>
                  </a:lnTo>
                  <a:lnTo>
                    <a:pt x="2630114" y="844548"/>
                  </a:lnTo>
                  <a:lnTo>
                    <a:pt x="2604655" y="844548"/>
                  </a:lnTo>
                  <a:lnTo>
                    <a:pt x="2578757" y="845988"/>
                  </a:lnTo>
                  <a:lnTo>
                    <a:pt x="515752" y="845988"/>
                  </a:lnTo>
                  <a:lnTo>
                    <a:pt x="484586" y="844548"/>
                  </a:lnTo>
                  <a:lnTo>
                    <a:pt x="459129" y="844548"/>
                  </a:lnTo>
                  <a:lnTo>
                    <a:pt x="407333" y="841788"/>
                  </a:lnTo>
                  <a:lnTo>
                    <a:pt x="314718" y="834708"/>
                  </a:lnTo>
                  <a:lnTo>
                    <a:pt x="226931" y="820548"/>
                  </a:lnTo>
                  <a:lnTo>
                    <a:pt x="185670" y="813589"/>
                  </a:lnTo>
                  <a:lnTo>
                    <a:pt x="113685" y="793788"/>
                  </a:lnTo>
                  <a:lnTo>
                    <a:pt x="61891" y="771229"/>
                  </a:lnTo>
                  <a:lnTo>
                    <a:pt x="35993" y="758509"/>
                  </a:lnTo>
                  <a:lnTo>
                    <a:pt x="10534" y="733190"/>
                  </a:lnTo>
                  <a:lnTo>
                    <a:pt x="0" y="719150"/>
                  </a:lnTo>
                  <a:lnTo>
                    <a:pt x="0" y="125518"/>
                  </a:lnTo>
                  <a:lnTo>
                    <a:pt x="10534" y="111359"/>
                  </a:lnTo>
                  <a:lnTo>
                    <a:pt x="35993" y="86039"/>
                  </a:lnTo>
                  <a:lnTo>
                    <a:pt x="87787" y="62040"/>
                  </a:lnTo>
                  <a:lnTo>
                    <a:pt x="113685" y="50759"/>
                  </a:lnTo>
                  <a:lnTo>
                    <a:pt x="185670" y="30960"/>
                  </a:lnTo>
                  <a:lnTo>
                    <a:pt x="268191" y="16920"/>
                  </a:lnTo>
                  <a:lnTo>
                    <a:pt x="314718" y="9840"/>
                  </a:lnTo>
                  <a:lnTo>
                    <a:pt x="407333"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55600" y="2235200"/>
              <a:ext cx="2575052" cy="384721"/>
            </a:xfrm>
            <a:prstGeom prst="rect">
              <a:avLst/>
            </a:prstGeom>
            <a:noFill/>
          </p:spPr>
          <p:txBody>
            <a:bodyPr vert="horz" rtlCol="0">
              <a:spAutoFit/>
            </a:bodyPr>
            <a:lstStyle/>
            <a:p>
              <a:r>
                <a:rPr lang="en-US" sz="1900" smtClean="0">
                  <a:solidFill>
                    <a:srgbClr val="000000"/>
                  </a:solidFill>
                  <a:latin typeface="Arial - 26"/>
                </a:rPr>
                <a:t>Full Year Course</a:t>
              </a:r>
              <a:endParaRPr lang="en-US" sz="1900">
                <a:solidFill>
                  <a:srgbClr val="000000"/>
                </a:solidFill>
                <a:latin typeface="Arial - 26"/>
              </a:endParaRPr>
            </a:p>
          </p:txBody>
        </p:sp>
      </p:grpSp>
      <p:grpSp>
        <p:nvGrpSpPr>
          <p:cNvPr id="19" name="Group 18"/>
          <p:cNvGrpSpPr/>
          <p:nvPr/>
        </p:nvGrpSpPr>
        <p:grpSpPr>
          <a:xfrm>
            <a:off x="3502585" y="2003228"/>
            <a:ext cx="3094511" cy="845989"/>
            <a:chOff x="3502585" y="2003228"/>
            <a:chExt cx="3094511" cy="845989"/>
          </a:xfrm>
        </p:grpSpPr>
        <p:sp>
          <p:nvSpPr>
            <p:cNvPr id="17" name="Freeform 16"/>
            <p:cNvSpPr/>
            <p:nvPr/>
          </p:nvSpPr>
          <p:spPr>
            <a:xfrm>
              <a:off x="3502585" y="2003228"/>
              <a:ext cx="3094511" cy="845989"/>
            </a:xfrm>
            <a:custGeom>
              <a:avLst/>
              <a:gdLst/>
              <a:ahLst/>
              <a:cxnLst/>
              <a:rect l="0" t="0" r="0" b="0"/>
              <a:pathLst>
                <a:path w="3094511" h="845989">
                  <a:moveTo>
                    <a:pt x="515752" y="0"/>
                  </a:moveTo>
                  <a:lnTo>
                    <a:pt x="2630114" y="0"/>
                  </a:lnTo>
                  <a:lnTo>
                    <a:pt x="2681910" y="2881"/>
                  </a:lnTo>
                  <a:lnTo>
                    <a:pt x="2774524" y="9840"/>
                  </a:lnTo>
                  <a:lnTo>
                    <a:pt x="2862312" y="24001"/>
                  </a:lnTo>
                  <a:lnTo>
                    <a:pt x="2903572" y="30960"/>
                  </a:lnTo>
                  <a:lnTo>
                    <a:pt x="2975997"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5" y="782509"/>
                  </a:lnTo>
                  <a:lnTo>
                    <a:pt x="2975997" y="793788"/>
                  </a:lnTo>
                  <a:lnTo>
                    <a:pt x="2903572" y="813589"/>
                  </a:lnTo>
                  <a:lnTo>
                    <a:pt x="2821051" y="827629"/>
                  </a:lnTo>
                  <a:lnTo>
                    <a:pt x="2774524" y="834708"/>
                  </a:lnTo>
                  <a:lnTo>
                    <a:pt x="2681910" y="841788"/>
                  </a:lnTo>
                  <a:lnTo>
                    <a:pt x="2630114" y="844548"/>
                  </a:lnTo>
                  <a:lnTo>
                    <a:pt x="2604656" y="844548"/>
                  </a:lnTo>
                  <a:lnTo>
                    <a:pt x="2578758" y="845988"/>
                  </a:lnTo>
                  <a:lnTo>
                    <a:pt x="515752" y="845988"/>
                  </a:lnTo>
                  <a:lnTo>
                    <a:pt x="484588" y="844548"/>
                  </a:lnTo>
                  <a:lnTo>
                    <a:pt x="459129" y="844548"/>
                  </a:lnTo>
                  <a:lnTo>
                    <a:pt x="407335" y="841788"/>
                  </a:lnTo>
                  <a:lnTo>
                    <a:pt x="314719" y="834708"/>
                  </a:lnTo>
                  <a:lnTo>
                    <a:pt x="226931" y="820548"/>
                  </a:lnTo>
                  <a:lnTo>
                    <a:pt x="185672" y="813589"/>
                  </a:lnTo>
                  <a:lnTo>
                    <a:pt x="113685" y="793788"/>
                  </a:lnTo>
                  <a:lnTo>
                    <a:pt x="61891" y="771229"/>
                  </a:lnTo>
                  <a:lnTo>
                    <a:pt x="35993" y="758509"/>
                  </a:lnTo>
                  <a:lnTo>
                    <a:pt x="10535" y="733190"/>
                  </a:lnTo>
                  <a:lnTo>
                    <a:pt x="0" y="719150"/>
                  </a:lnTo>
                  <a:lnTo>
                    <a:pt x="0" y="125518"/>
                  </a:lnTo>
                  <a:lnTo>
                    <a:pt x="10535" y="111359"/>
                  </a:lnTo>
                  <a:lnTo>
                    <a:pt x="35993" y="86039"/>
                  </a:lnTo>
                  <a:lnTo>
                    <a:pt x="87789" y="62040"/>
                  </a:lnTo>
                  <a:lnTo>
                    <a:pt x="113685" y="50759"/>
                  </a:lnTo>
                  <a:lnTo>
                    <a:pt x="185672" y="30960"/>
                  </a:lnTo>
                  <a:lnTo>
                    <a:pt x="268191" y="16920"/>
                  </a:lnTo>
                  <a:lnTo>
                    <a:pt x="314719" y="9840"/>
                  </a:lnTo>
                  <a:lnTo>
                    <a:pt x="407335"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619500" y="2235200"/>
              <a:ext cx="2857500" cy="384721"/>
            </a:xfrm>
            <a:prstGeom prst="rect">
              <a:avLst/>
            </a:prstGeom>
            <a:noFill/>
          </p:spPr>
          <p:txBody>
            <a:bodyPr vert="horz" rtlCol="0">
              <a:spAutoFit/>
            </a:bodyPr>
            <a:lstStyle/>
            <a:p>
              <a:r>
                <a:rPr lang="en-US" sz="1900" smtClean="0">
                  <a:solidFill>
                    <a:srgbClr val="000000"/>
                  </a:solidFill>
                  <a:latin typeface="Arial - 26"/>
                </a:rPr>
                <a:t>Cumulative marks</a:t>
              </a:r>
              <a:endParaRPr lang="en-US" sz="1900">
                <a:solidFill>
                  <a:srgbClr val="000000"/>
                </a:solidFill>
                <a:latin typeface="Arial - 26"/>
              </a:endParaRPr>
            </a:p>
          </p:txBody>
        </p:sp>
      </p:grpSp>
      <p:grpSp>
        <p:nvGrpSpPr>
          <p:cNvPr id="22" name="Group 21"/>
          <p:cNvGrpSpPr/>
          <p:nvPr/>
        </p:nvGrpSpPr>
        <p:grpSpPr>
          <a:xfrm>
            <a:off x="6967020" y="2003228"/>
            <a:ext cx="3094516" cy="845989"/>
            <a:chOff x="6967020" y="2003228"/>
            <a:chExt cx="3094516" cy="845989"/>
          </a:xfrm>
        </p:grpSpPr>
        <p:sp>
          <p:nvSpPr>
            <p:cNvPr id="20" name="Freeform 19"/>
            <p:cNvSpPr/>
            <p:nvPr/>
          </p:nvSpPr>
          <p:spPr>
            <a:xfrm>
              <a:off x="6967020" y="2003228"/>
              <a:ext cx="3094516" cy="845989"/>
            </a:xfrm>
            <a:custGeom>
              <a:avLst/>
              <a:gdLst/>
              <a:ahLst/>
              <a:cxnLst/>
              <a:rect l="0" t="0" r="0" b="0"/>
              <a:pathLst>
                <a:path w="3094516" h="845989">
                  <a:moveTo>
                    <a:pt x="515753" y="0"/>
                  </a:moveTo>
                  <a:lnTo>
                    <a:pt x="2630117" y="0"/>
                  </a:lnTo>
                  <a:lnTo>
                    <a:pt x="2681913" y="2881"/>
                  </a:lnTo>
                  <a:lnTo>
                    <a:pt x="2774528" y="9840"/>
                  </a:lnTo>
                  <a:lnTo>
                    <a:pt x="2862315" y="24001"/>
                  </a:lnTo>
                  <a:lnTo>
                    <a:pt x="2903575" y="30960"/>
                  </a:lnTo>
                  <a:lnTo>
                    <a:pt x="2976000" y="50759"/>
                  </a:lnTo>
                  <a:lnTo>
                    <a:pt x="3027355" y="73320"/>
                  </a:lnTo>
                  <a:lnTo>
                    <a:pt x="3053254" y="86039"/>
                  </a:lnTo>
                  <a:lnTo>
                    <a:pt x="3079150" y="111359"/>
                  </a:lnTo>
                  <a:lnTo>
                    <a:pt x="3089246" y="125518"/>
                  </a:lnTo>
                  <a:lnTo>
                    <a:pt x="3089246" y="132479"/>
                  </a:lnTo>
                  <a:lnTo>
                    <a:pt x="3094515" y="140998"/>
                  </a:lnTo>
                  <a:lnTo>
                    <a:pt x="3094515" y="704990"/>
                  </a:lnTo>
                  <a:lnTo>
                    <a:pt x="3089246" y="712070"/>
                  </a:lnTo>
                  <a:lnTo>
                    <a:pt x="3089246" y="719150"/>
                  </a:lnTo>
                  <a:lnTo>
                    <a:pt x="3079150" y="733190"/>
                  </a:lnTo>
                  <a:lnTo>
                    <a:pt x="3053254" y="758509"/>
                  </a:lnTo>
                  <a:lnTo>
                    <a:pt x="3001899" y="782509"/>
                  </a:lnTo>
                  <a:lnTo>
                    <a:pt x="2976000" y="793788"/>
                  </a:lnTo>
                  <a:lnTo>
                    <a:pt x="2903575" y="813589"/>
                  </a:lnTo>
                  <a:lnTo>
                    <a:pt x="2821054" y="827629"/>
                  </a:lnTo>
                  <a:lnTo>
                    <a:pt x="2774528" y="834708"/>
                  </a:lnTo>
                  <a:lnTo>
                    <a:pt x="2681913" y="841788"/>
                  </a:lnTo>
                  <a:lnTo>
                    <a:pt x="2630117" y="844548"/>
                  </a:lnTo>
                  <a:lnTo>
                    <a:pt x="2604659" y="844548"/>
                  </a:lnTo>
                  <a:lnTo>
                    <a:pt x="2578761" y="845988"/>
                  </a:lnTo>
                  <a:lnTo>
                    <a:pt x="515753" y="845988"/>
                  </a:lnTo>
                  <a:lnTo>
                    <a:pt x="484588" y="844548"/>
                  </a:lnTo>
                  <a:lnTo>
                    <a:pt x="459128" y="844548"/>
                  </a:lnTo>
                  <a:lnTo>
                    <a:pt x="407334" y="841788"/>
                  </a:lnTo>
                  <a:lnTo>
                    <a:pt x="314718" y="834708"/>
                  </a:lnTo>
                  <a:lnTo>
                    <a:pt x="226931" y="820548"/>
                  </a:lnTo>
                  <a:lnTo>
                    <a:pt x="185671" y="813589"/>
                  </a:lnTo>
                  <a:lnTo>
                    <a:pt x="113685" y="793788"/>
                  </a:lnTo>
                  <a:lnTo>
                    <a:pt x="61890" y="771229"/>
                  </a:lnTo>
                  <a:lnTo>
                    <a:pt x="35992" y="758509"/>
                  </a:lnTo>
                  <a:lnTo>
                    <a:pt x="10535" y="733190"/>
                  </a:lnTo>
                  <a:lnTo>
                    <a:pt x="0" y="719150"/>
                  </a:lnTo>
                  <a:lnTo>
                    <a:pt x="0" y="125518"/>
                  </a:lnTo>
                  <a:lnTo>
                    <a:pt x="10535" y="111359"/>
                  </a:lnTo>
                  <a:lnTo>
                    <a:pt x="35992" y="86039"/>
                  </a:lnTo>
                  <a:lnTo>
                    <a:pt x="87788" y="62040"/>
                  </a:lnTo>
                  <a:lnTo>
                    <a:pt x="113685" y="50759"/>
                  </a:lnTo>
                  <a:lnTo>
                    <a:pt x="185671" y="30960"/>
                  </a:lnTo>
                  <a:lnTo>
                    <a:pt x="268192" y="16920"/>
                  </a:lnTo>
                  <a:lnTo>
                    <a:pt x="314718" y="9840"/>
                  </a:lnTo>
                  <a:lnTo>
                    <a:pt x="407334" y="2881"/>
                  </a:lnTo>
                  <a:lnTo>
                    <a:pt x="459128" y="0"/>
                  </a:lnTo>
                  <a:close/>
                </a:path>
              </a:pathLst>
            </a:custGeom>
            <a:gradFill flip="none" rotWithShape="1">
              <a:gsLst>
                <a:gs pos="0">
                  <a:srgbClr val="666666"/>
                </a:gs>
                <a:gs pos="100000">
                  <a:srgbClr val="666666">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7086600" y="2197100"/>
              <a:ext cx="2857500" cy="384721"/>
            </a:xfrm>
            <a:prstGeom prst="rect">
              <a:avLst/>
            </a:prstGeom>
            <a:noFill/>
          </p:spPr>
          <p:txBody>
            <a:bodyPr vert="horz" rtlCol="0">
              <a:spAutoFit/>
            </a:bodyPr>
            <a:lstStyle/>
            <a:p>
              <a:r>
                <a:rPr lang="en-US" sz="1900" smtClean="0">
                  <a:solidFill>
                    <a:srgbClr val="000000"/>
                  </a:solidFill>
                  <a:latin typeface="Arial - 26"/>
                </a:rPr>
                <a:t>Category weights</a:t>
              </a:r>
              <a:endParaRPr lang="en-US" sz="1900">
                <a:solidFill>
                  <a:srgbClr val="000000"/>
                </a:solidFill>
                <a:latin typeface="Arial - 26"/>
              </a:endParaRPr>
            </a:p>
          </p:txBody>
        </p:sp>
      </p:grpSp>
      <p:sp>
        <p:nvSpPr>
          <p:cNvPr id="23" name="TextBox 22"/>
          <p:cNvSpPr txBox="1"/>
          <p:nvPr/>
        </p:nvSpPr>
        <p:spPr>
          <a:xfrm>
            <a:off x="1168400" y="3835400"/>
            <a:ext cx="1185799" cy="323165"/>
          </a:xfrm>
          <a:prstGeom prst="rect">
            <a:avLst/>
          </a:prstGeom>
          <a:noFill/>
        </p:spPr>
        <p:txBody>
          <a:bodyPr vert="horz" rtlCol="0">
            <a:spAutoFit/>
          </a:bodyPr>
          <a:lstStyle/>
          <a:p>
            <a:r>
              <a:rPr lang="en-US" sz="1500" smtClean="0">
                <a:solidFill>
                  <a:srgbClr val="000000"/>
                </a:solidFill>
                <a:latin typeface="Arial - 20"/>
              </a:rPr>
              <a:t>Example:</a:t>
            </a:r>
            <a:endParaRPr lang="en-US" sz="1500">
              <a:solidFill>
                <a:srgbClr val="000000"/>
              </a:solidFill>
              <a:latin typeface="Arial - 20"/>
            </a:endParaRPr>
          </a:p>
        </p:txBody>
      </p:sp>
      <p:grpSp>
        <p:nvGrpSpPr>
          <p:cNvPr id="26" name="Group 25"/>
          <p:cNvGrpSpPr/>
          <p:nvPr/>
        </p:nvGrpSpPr>
        <p:grpSpPr>
          <a:xfrm>
            <a:off x="2959475" y="4565678"/>
            <a:ext cx="2515929" cy="450874"/>
            <a:chOff x="2959475" y="4565678"/>
            <a:chExt cx="2515929" cy="450874"/>
          </a:xfrm>
        </p:grpSpPr>
        <p:sp>
          <p:nvSpPr>
            <p:cNvPr id="24" name="Freeform 23"/>
            <p:cNvSpPr/>
            <p:nvPr/>
          </p:nvSpPr>
          <p:spPr>
            <a:xfrm>
              <a:off x="2959475" y="4565678"/>
              <a:ext cx="2515929" cy="450874"/>
            </a:xfrm>
            <a:custGeom>
              <a:avLst/>
              <a:gdLst/>
              <a:ahLst/>
              <a:cxnLst/>
              <a:rect l="0" t="0" r="0" b="0"/>
              <a:pathLst>
                <a:path w="2515929" h="450874">
                  <a:moveTo>
                    <a:pt x="0" y="0"/>
                  </a:moveTo>
                  <a:lnTo>
                    <a:pt x="2515928" y="0"/>
                  </a:lnTo>
                  <a:lnTo>
                    <a:pt x="2515928" y="450873"/>
                  </a:lnTo>
                  <a:lnTo>
                    <a:pt x="0" y="450873"/>
                  </a:lnTo>
                  <a:close/>
                </a:path>
              </a:pathLst>
            </a:custGeom>
            <a:gradFill flip="none" rotWithShape="1">
              <a:gsLst>
                <a:gs pos="0">
                  <a:srgbClr val="FFFF00"/>
                </a:gs>
                <a:gs pos="100000">
                  <a:srgbClr val="FF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3136900" y="4648200"/>
              <a:ext cx="2032991" cy="323165"/>
            </a:xfrm>
            <a:prstGeom prst="rect">
              <a:avLst/>
            </a:prstGeom>
            <a:noFill/>
          </p:spPr>
          <p:txBody>
            <a:bodyPr vert="horz" rtlCol="0">
              <a:spAutoFit/>
            </a:bodyPr>
            <a:lstStyle/>
            <a:p>
              <a:r>
                <a:rPr lang="en-US" sz="1500" smtClean="0">
                  <a:solidFill>
                    <a:srgbClr val="000000"/>
                  </a:solidFill>
                  <a:latin typeface="Arial - 20"/>
                </a:rPr>
                <a:t>Assignment 10%</a:t>
              </a:r>
              <a:endParaRPr lang="en-US" sz="1500">
                <a:solidFill>
                  <a:srgbClr val="000000"/>
                </a:solidFill>
                <a:latin typeface="Arial - 20"/>
              </a:endParaRPr>
            </a:p>
          </p:txBody>
        </p:sp>
      </p:grpSp>
      <p:sp>
        <p:nvSpPr>
          <p:cNvPr id="27" name="TextBox 26"/>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#7</a:t>
            </a:r>
            <a:endParaRPr lang="en-US" sz="2700">
              <a:solidFill>
                <a:srgbClr val="000000"/>
              </a:solidFill>
              <a:latin typeface="Arial - 36"/>
            </a:endParaRPr>
          </a:p>
        </p:txBody>
      </p:sp>
      <p:grpSp>
        <p:nvGrpSpPr>
          <p:cNvPr id="52" name="Group 51"/>
          <p:cNvGrpSpPr/>
          <p:nvPr/>
        </p:nvGrpSpPr>
        <p:grpSpPr>
          <a:xfrm>
            <a:off x="3852418" y="6743700"/>
            <a:ext cx="2744724" cy="2661031"/>
            <a:chOff x="3852418" y="6743700"/>
            <a:chExt cx="2744724" cy="2661031"/>
          </a:xfrm>
        </p:grpSpPr>
        <p:grpSp>
          <p:nvGrpSpPr>
            <p:cNvPr id="30" name="Group 29"/>
            <p:cNvGrpSpPr/>
            <p:nvPr/>
          </p:nvGrpSpPr>
          <p:grpSpPr>
            <a:xfrm>
              <a:off x="3852418" y="6743700"/>
              <a:ext cx="437134" cy="527110"/>
              <a:chOff x="3852418" y="6743700"/>
              <a:chExt cx="437134" cy="527110"/>
            </a:xfrm>
          </p:grpSpPr>
          <p:sp>
            <p:nvSpPr>
              <p:cNvPr id="28" name="Oval 27"/>
              <p:cNvSpPr/>
              <p:nvPr/>
            </p:nvSpPr>
            <p:spPr>
              <a:xfrm>
                <a:off x="3852418"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3911600" y="6870700"/>
                <a:ext cx="333019" cy="400110"/>
              </a:xfrm>
              <a:prstGeom prst="rect">
                <a:avLst/>
              </a:prstGeom>
              <a:noFill/>
            </p:spPr>
            <p:txBody>
              <a:bodyPr vert="horz" rtlCol="0">
                <a:spAutoFit/>
              </a:bodyPr>
              <a:lstStyle/>
              <a:p>
                <a:r>
                  <a:rPr lang="en-US" sz="1000" smtClean="0">
                    <a:solidFill>
                      <a:srgbClr val="000000"/>
                    </a:solidFill>
                    <a:latin typeface="Arial - 12"/>
                  </a:rPr>
                  <a:t>Q1</a:t>
                </a:r>
                <a:endParaRPr lang="en-US" sz="1000">
                  <a:solidFill>
                    <a:srgbClr val="000000"/>
                  </a:solidFill>
                  <a:latin typeface="Arial - 12"/>
                </a:endParaRPr>
              </a:p>
            </p:txBody>
          </p:sp>
        </p:grpSp>
        <p:grpSp>
          <p:nvGrpSpPr>
            <p:cNvPr id="33" name="Group 32"/>
            <p:cNvGrpSpPr/>
            <p:nvPr/>
          </p:nvGrpSpPr>
          <p:grpSpPr>
            <a:xfrm>
              <a:off x="4527296" y="6743700"/>
              <a:ext cx="437134" cy="539810"/>
              <a:chOff x="4527296" y="6743700"/>
              <a:chExt cx="437134" cy="539810"/>
            </a:xfrm>
          </p:grpSpPr>
          <p:sp>
            <p:nvSpPr>
              <p:cNvPr id="31" name="Oval 30"/>
              <p:cNvSpPr/>
              <p:nvPr/>
            </p:nvSpPr>
            <p:spPr>
              <a:xfrm>
                <a:off x="4527296"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4572000" y="6883400"/>
                <a:ext cx="333019" cy="400110"/>
              </a:xfrm>
              <a:prstGeom prst="rect">
                <a:avLst/>
              </a:prstGeom>
              <a:noFill/>
            </p:spPr>
            <p:txBody>
              <a:bodyPr vert="horz" rtlCol="0">
                <a:spAutoFit/>
              </a:bodyPr>
              <a:lstStyle/>
              <a:p>
                <a:r>
                  <a:rPr lang="en-US" sz="1000" smtClean="0">
                    <a:solidFill>
                      <a:srgbClr val="000000"/>
                    </a:solidFill>
                    <a:latin typeface="Arial - 12"/>
                  </a:rPr>
                  <a:t>Q2</a:t>
                </a:r>
                <a:endParaRPr lang="en-US" sz="1000">
                  <a:solidFill>
                    <a:srgbClr val="000000"/>
                  </a:solidFill>
                  <a:latin typeface="Arial - 12"/>
                </a:endParaRPr>
              </a:p>
            </p:txBody>
          </p:sp>
        </p:grpSp>
        <p:grpSp>
          <p:nvGrpSpPr>
            <p:cNvPr id="36" name="Group 35"/>
            <p:cNvGrpSpPr/>
            <p:nvPr/>
          </p:nvGrpSpPr>
          <p:grpSpPr>
            <a:xfrm>
              <a:off x="5437759" y="6743700"/>
              <a:ext cx="437134" cy="539810"/>
              <a:chOff x="5437759" y="6743700"/>
              <a:chExt cx="437134" cy="539810"/>
            </a:xfrm>
          </p:grpSpPr>
          <p:sp>
            <p:nvSpPr>
              <p:cNvPr id="34" name="Oval 33"/>
              <p:cNvSpPr/>
              <p:nvPr/>
            </p:nvSpPr>
            <p:spPr>
              <a:xfrm>
                <a:off x="5437759"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5486400" y="6883400"/>
                <a:ext cx="333019" cy="400110"/>
              </a:xfrm>
              <a:prstGeom prst="rect">
                <a:avLst/>
              </a:prstGeom>
              <a:noFill/>
            </p:spPr>
            <p:txBody>
              <a:bodyPr vert="horz" rtlCol="0">
                <a:spAutoFit/>
              </a:bodyPr>
              <a:lstStyle/>
              <a:p>
                <a:r>
                  <a:rPr lang="en-US" sz="1000" smtClean="0">
                    <a:solidFill>
                      <a:srgbClr val="000000"/>
                    </a:solidFill>
                    <a:latin typeface="Arial - 12"/>
                  </a:rPr>
                  <a:t>Q3</a:t>
                </a:r>
                <a:endParaRPr lang="en-US" sz="1000">
                  <a:solidFill>
                    <a:srgbClr val="000000"/>
                  </a:solidFill>
                  <a:latin typeface="Arial - 12"/>
                </a:endParaRPr>
              </a:p>
            </p:txBody>
          </p:sp>
        </p:grpSp>
        <p:grpSp>
          <p:nvGrpSpPr>
            <p:cNvPr id="39" name="Group 38"/>
            <p:cNvGrpSpPr/>
            <p:nvPr/>
          </p:nvGrpSpPr>
          <p:grpSpPr>
            <a:xfrm>
              <a:off x="6160008" y="6743700"/>
              <a:ext cx="437134" cy="539810"/>
              <a:chOff x="6160008" y="6743700"/>
              <a:chExt cx="437134" cy="539810"/>
            </a:xfrm>
          </p:grpSpPr>
          <p:sp>
            <p:nvSpPr>
              <p:cNvPr id="37" name="Oval 36"/>
              <p:cNvSpPr/>
              <p:nvPr/>
            </p:nvSpPr>
            <p:spPr>
              <a:xfrm>
                <a:off x="6160008"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6210300" y="6883400"/>
                <a:ext cx="333019" cy="400110"/>
              </a:xfrm>
              <a:prstGeom prst="rect">
                <a:avLst/>
              </a:prstGeom>
              <a:noFill/>
            </p:spPr>
            <p:txBody>
              <a:bodyPr vert="horz" rtlCol="0">
                <a:spAutoFit/>
              </a:bodyPr>
              <a:lstStyle/>
              <a:p>
                <a:r>
                  <a:rPr lang="en-US" sz="1000" smtClean="0">
                    <a:solidFill>
                      <a:srgbClr val="000000"/>
                    </a:solidFill>
                    <a:latin typeface="Arial - 12"/>
                  </a:rPr>
                  <a:t>Q4</a:t>
                </a:r>
                <a:endParaRPr lang="en-US" sz="1000">
                  <a:solidFill>
                    <a:srgbClr val="000000"/>
                  </a:solidFill>
                  <a:latin typeface="Arial - 12"/>
                </a:endParaRPr>
              </a:p>
            </p:txBody>
          </p:sp>
        </p:grpSp>
        <p:sp>
          <p:nvSpPr>
            <p:cNvPr id="40" name="TextBox 39"/>
            <p:cNvSpPr txBox="1"/>
            <p:nvPr/>
          </p:nvSpPr>
          <p:spPr>
            <a:xfrm rot="5400000" flipV="1">
              <a:off x="4130065" y="7062724"/>
              <a:ext cx="365735" cy="738664"/>
            </a:xfrm>
            <a:prstGeom prst="rect">
              <a:avLst/>
            </a:prstGeom>
            <a:noFill/>
          </p:spPr>
          <p:txBody>
            <a:bodyPr vert="horz" rtlCol="0">
              <a:spAutoFit/>
            </a:bodyPr>
            <a:lstStyle/>
            <a:p>
              <a:r>
                <a:rPr lang="en-US" sz="4200" smtClean="0">
                  <a:solidFill>
                    <a:srgbClr val="000000"/>
                  </a:solidFill>
                  <a:latin typeface="Arial - 56"/>
                </a:rPr>
                <a:t>{</a:t>
              </a:r>
              <a:endParaRPr lang="en-US" sz="4200">
                <a:solidFill>
                  <a:srgbClr val="000000"/>
                </a:solidFill>
                <a:latin typeface="Arial - 56"/>
              </a:endParaRPr>
            </a:p>
          </p:txBody>
        </p:sp>
        <p:sp>
          <p:nvSpPr>
            <p:cNvPr id="41" name="TextBox 40"/>
            <p:cNvSpPr txBox="1"/>
            <p:nvPr/>
          </p:nvSpPr>
          <p:spPr>
            <a:xfrm rot="5400000" flipV="1">
              <a:off x="5793765" y="7062724"/>
              <a:ext cx="365735" cy="738664"/>
            </a:xfrm>
            <a:prstGeom prst="rect">
              <a:avLst/>
            </a:prstGeom>
            <a:noFill/>
          </p:spPr>
          <p:txBody>
            <a:bodyPr vert="horz" rtlCol="0">
              <a:spAutoFit/>
            </a:bodyPr>
            <a:lstStyle/>
            <a:p>
              <a:r>
                <a:rPr lang="en-US" sz="4200" smtClean="0">
                  <a:solidFill>
                    <a:srgbClr val="000000"/>
                  </a:solidFill>
                  <a:latin typeface="Arial - 56"/>
                </a:rPr>
                <a:t>{</a:t>
              </a:r>
              <a:endParaRPr lang="en-US" sz="4200">
                <a:solidFill>
                  <a:srgbClr val="000000"/>
                </a:solidFill>
                <a:latin typeface="Arial - 56"/>
              </a:endParaRPr>
            </a:p>
          </p:txBody>
        </p:sp>
        <p:grpSp>
          <p:nvGrpSpPr>
            <p:cNvPr id="44" name="Group 43"/>
            <p:cNvGrpSpPr/>
            <p:nvPr/>
          </p:nvGrpSpPr>
          <p:grpSpPr>
            <a:xfrm>
              <a:off x="4180205" y="7770622"/>
              <a:ext cx="437134" cy="528888"/>
              <a:chOff x="4180205" y="7770622"/>
              <a:chExt cx="437134" cy="528888"/>
            </a:xfrm>
          </p:grpSpPr>
          <p:sp>
            <p:nvSpPr>
              <p:cNvPr id="42" name="Oval 41"/>
              <p:cNvSpPr/>
              <p:nvPr/>
            </p:nvSpPr>
            <p:spPr>
              <a:xfrm>
                <a:off x="4180205" y="7770622"/>
                <a:ext cx="437134" cy="437134"/>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4229100" y="7899400"/>
                <a:ext cx="333019" cy="400110"/>
              </a:xfrm>
              <a:prstGeom prst="rect">
                <a:avLst/>
              </a:prstGeom>
              <a:noFill/>
            </p:spPr>
            <p:txBody>
              <a:bodyPr vert="horz" rtlCol="0">
                <a:spAutoFit/>
              </a:bodyPr>
              <a:lstStyle/>
              <a:p>
                <a:r>
                  <a:rPr lang="en-US" sz="1000" smtClean="0">
                    <a:solidFill>
                      <a:srgbClr val="000000"/>
                    </a:solidFill>
                    <a:latin typeface="Arial - 12"/>
                  </a:rPr>
                  <a:t>S1</a:t>
                </a:r>
                <a:endParaRPr lang="en-US" sz="1000">
                  <a:solidFill>
                    <a:srgbClr val="000000"/>
                  </a:solidFill>
                  <a:latin typeface="Arial - 12"/>
                </a:endParaRPr>
              </a:p>
            </p:txBody>
          </p:sp>
        </p:grpSp>
        <p:grpSp>
          <p:nvGrpSpPr>
            <p:cNvPr id="47" name="Group 46"/>
            <p:cNvGrpSpPr/>
            <p:nvPr/>
          </p:nvGrpSpPr>
          <p:grpSpPr>
            <a:xfrm>
              <a:off x="5760720" y="7770622"/>
              <a:ext cx="437134" cy="541588"/>
              <a:chOff x="5760720" y="7770622"/>
              <a:chExt cx="437134" cy="541588"/>
            </a:xfrm>
          </p:grpSpPr>
          <p:sp>
            <p:nvSpPr>
              <p:cNvPr id="45" name="Oval 44"/>
              <p:cNvSpPr/>
              <p:nvPr/>
            </p:nvSpPr>
            <p:spPr>
              <a:xfrm>
                <a:off x="5760720" y="7770622"/>
                <a:ext cx="437134" cy="437134"/>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5816600" y="7912100"/>
                <a:ext cx="333019" cy="400110"/>
              </a:xfrm>
              <a:prstGeom prst="rect">
                <a:avLst/>
              </a:prstGeom>
              <a:noFill/>
            </p:spPr>
            <p:txBody>
              <a:bodyPr vert="horz" rtlCol="0">
                <a:spAutoFit/>
              </a:bodyPr>
              <a:lstStyle/>
              <a:p>
                <a:r>
                  <a:rPr lang="en-US" sz="1000" smtClean="0">
                    <a:solidFill>
                      <a:srgbClr val="000000"/>
                    </a:solidFill>
                    <a:latin typeface="Arial - 12"/>
                  </a:rPr>
                  <a:t>S2</a:t>
                </a:r>
                <a:endParaRPr lang="en-US" sz="1000">
                  <a:solidFill>
                    <a:srgbClr val="000000"/>
                  </a:solidFill>
                  <a:latin typeface="Arial - 12"/>
                </a:endParaRPr>
              </a:p>
            </p:txBody>
          </p:sp>
        </p:grpSp>
        <p:sp>
          <p:nvSpPr>
            <p:cNvPr id="48" name="TextBox 47"/>
            <p:cNvSpPr txBox="1"/>
            <p:nvPr/>
          </p:nvSpPr>
          <p:spPr>
            <a:xfrm rot="16200000">
              <a:off x="4635500" y="7581900"/>
              <a:ext cx="742214" cy="1754326"/>
            </a:xfrm>
            <a:prstGeom prst="rect">
              <a:avLst/>
            </a:prstGeom>
            <a:noFill/>
          </p:spPr>
          <p:txBody>
            <a:bodyPr vert="horz" rtlCol="0">
              <a:spAutoFit/>
            </a:bodyPr>
            <a:lstStyle/>
            <a:p>
              <a:r>
                <a:rPr lang="en-US" sz="10800" smtClean="0">
                  <a:solidFill>
                    <a:srgbClr val="000000"/>
                  </a:solidFill>
                  <a:latin typeface="Arial - 145"/>
                </a:rPr>
                <a:t>{</a:t>
              </a:r>
              <a:endParaRPr lang="en-US" sz="10800">
                <a:solidFill>
                  <a:srgbClr val="000000"/>
                </a:solidFill>
                <a:latin typeface="Arial - 145"/>
              </a:endParaRPr>
            </a:p>
          </p:txBody>
        </p:sp>
        <p:grpSp>
          <p:nvGrpSpPr>
            <p:cNvPr id="51" name="Group 50"/>
            <p:cNvGrpSpPr/>
            <p:nvPr/>
          </p:nvGrpSpPr>
          <p:grpSpPr>
            <a:xfrm>
              <a:off x="4945126" y="8967597"/>
              <a:ext cx="437134" cy="437134"/>
              <a:chOff x="4945126" y="8967597"/>
              <a:chExt cx="437134" cy="437134"/>
            </a:xfrm>
          </p:grpSpPr>
          <p:sp>
            <p:nvSpPr>
              <p:cNvPr id="49" name="Oval 48"/>
              <p:cNvSpPr/>
              <p:nvPr/>
            </p:nvSpPr>
            <p:spPr>
              <a:xfrm>
                <a:off x="4945126" y="8967597"/>
                <a:ext cx="437134" cy="437134"/>
              </a:xfrm>
              <a:prstGeom prst="ellipse">
                <a:avLst/>
              </a:prstGeom>
              <a:solidFill>
                <a:srgbClr val="FFFF0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4991100" y="9093200"/>
                <a:ext cx="333019" cy="246221"/>
              </a:xfrm>
              <a:prstGeom prst="rect">
                <a:avLst/>
              </a:prstGeom>
              <a:noFill/>
            </p:spPr>
            <p:txBody>
              <a:bodyPr vert="horz" rtlCol="0">
                <a:spAutoFit/>
              </a:bodyPr>
              <a:lstStyle/>
              <a:p>
                <a:r>
                  <a:rPr lang="en-US" sz="1000" smtClean="0">
                    <a:solidFill>
                      <a:srgbClr val="000000"/>
                    </a:solidFill>
                    <a:latin typeface="Arial - 12"/>
                  </a:rPr>
                  <a:t>F1</a:t>
                </a:r>
                <a:endParaRPr lang="en-US" sz="1000">
                  <a:solidFill>
                    <a:srgbClr val="000000"/>
                  </a:solidFill>
                  <a:latin typeface="Arial - 12"/>
                </a:endParaRPr>
              </a:p>
            </p:txBody>
          </p:sp>
        </p:grpSp>
      </p:grpSp>
      <p:grpSp>
        <p:nvGrpSpPr>
          <p:cNvPr id="55" name="Group 54"/>
          <p:cNvGrpSpPr/>
          <p:nvPr/>
        </p:nvGrpSpPr>
        <p:grpSpPr>
          <a:xfrm>
            <a:off x="7164937" y="558800"/>
            <a:ext cx="1744134" cy="508664"/>
            <a:chOff x="7164937" y="558800"/>
            <a:chExt cx="1744134" cy="508664"/>
          </a:xfrm>
        </p:grpSpPr>
        <p:sp>
          <p:nvSpPr>
            <p:cNvPr id="53" name="Freeform 52">
              <a:hlinkClick r:id="rId2"/>
            </p:cNvPr>
            <p:cNvSpPr/>
            <p:nvPr/>
          </p:nvSpPr>
          <p:spPr>
            <a:xfrm>
              <a:off x="7164937" y="558800"/>
              <a:ext cx="1744134" cy="508664"/>
            </a:xfrm>
            <a:custGeom>
              <a:avLst/>
              <a:gdLst/>
              <a:ahLst/>
              <a:cxnLst/>
              <a:rect l="0" t="0" r="0" b="0"/>
              <a:pathLst>
                <a:path w="1744134" h="508664">
                  <a:moveTo>
                    <a:pt x="290689" y="0"/>
                  </a:moveTo>
                  <a:lnTo>
                    <a:pt x="1482390" y="0"/>
                  </a:lnTo>
                  <a:lnTo>
                    <a:pt x="1511584" y="1732"/>
                  </a:lnTo>
                  <a:lnTo>
                    <a:pt x="1563782" y="5917"/>
                  </a:lnTo>
                  <a:lnTo>
                    <a:pt x="1613261" y="14430"/>
                  </a:lnTo>
                  <a:lnTo>
                    <a:pt x="1636516" y="18616"/>
                  </a:lnTo>
                  <a:lnTo>
                    <a:pt x="1677338" y="30521"/>
                  </a:lnTo>
                  <a:lnTo>
                    <a:pt x="1706282" y="44083"/>
                  </a:lnTo>
                  <a:lnTo>
                    <a:pt x="1720878" y="51732"/>
                  </a:lnTo>
                  <a:lnTo>
                    <a:pt x="1735475" y="66957"/>
                  </a:lnTo>
                  <a:lnTo>
                    <a:pt x="1741164" y="75470"/>
                  </a:lnTo>
                  <a:lnTo>
                    <a:pt x="1741164" y="79656"/>
                  </a:lnTo>
                  <a:lnTo>
                    <a:pt x="1744133" y="84776"/>
                  </a:lnTo>
                  <a:lnTo>
                    <a:pt x="1744133" y="423885"/>
                  </a:lnTo>
                  <a:lnTo>
                    <a:pt x="1741164" y="428141"/>
                  </a:lnTo>
                  <a:lnTo>
                    <a:pt x="1741164" y="432398"/>
                  </a:lnTo>
                  <a:lnTo>
                    <a:pt x="1735475" y="440840"/>
                  </a:lnTo>
                  <a:lnTo>
                    <a:pt x="1720878" y="456063"/>
                  </a:lnTo>
                  <a:lnTo>
                    <a:pt x="1691934" y="470493"/>
                  </a:lnTo>
                  <a:lnTo>
                    <a:pt x="1677338" y="477276"/>
                  </a:lnTo>
                  <a:lnTo>
                    <a:pt x="1636516" y="489180"/>
                  </a:lnTo>
                  <a:lnTo>
                    <a:pt x="1590008" y="497622"/>
                  </a:lnTo>
                  <a:lnTo>
                    <a:pt x="1563782" y="501879"/>
                  </a:lnTo>
                  <a:lnTo>
                    <a:pt x="1511584" y="506136"/>
                  </a:lnTo>
                  <a:lnTo>
                    <a:pt x="1482390" y="507796"/>
                  </a:lnTo>
                  <a:lnTo>
                    <a:pt x="1468041" y="507796"/>
                  </a:lnTo>
                  <a:lnTo>
                    <a:pt x="1453444" y="508663"/>
                  </a:lnTo>
                  <a:lnTo>
                    <a:pt x="290689" y="508663"/>
                  </a:lnTo>
                  <a:lnTo>
                    <a:pt x="273124" y="507796"/>
                  </a:lnTo>
                  <a:lnTo>
                    <a:pt x="258776" y="507796"/>
                  </a:lnTo>
                  <a:lnTo>
                    <a:pt x="229584" y="506136"/>
                  </a:lnTo>
                  <a:lnTo>
                    <a:pt x="177382" y="501879"/>
                  </a:lnTo>
                  <a:lnTo>
                    <a:pt x="127903" y="493365"/>
                  </a:lnTo>
                  <a:lnTo>
                    <a:pt x="104649" y="489180"/>
                  </a:lnTo>
                  <a:lnTo>
                    <a:pt x="64076" y="477276"/>
                  </a:lnTo>
                  <a:lnTo>
                    <a:pt x="34882" y="463711"/>
                  </a:lnTo>
                  <a:lnTo>
                    <a:pt x="20286" y="456063"/>
                  </a:lnTo>
                  <a:lnTo>
                    <a:pt x="5939" y="440840"/>
                  </a:lnTo>
                  <a:lnTo>
                    <a:pt x="0" y="432398"/>
                  </a:lnTo>
                  <a:lnTo>
                    <a:pt x="0" y="75470"/>
                  </a:lnTo>
                  <a:lnTo>
                    <a:pt x="5939" y="66957"/>
                  </a:lnTo>
                  <a:lnTo>
                    <a:pt x="20286" y="51732"/>
                  </a:lnTo>
                  <a:lnTo>
                    <a:pt x="49479" y="37302"/>
                  </a:lnTo>
                  <a:lnTo>
                    <a:pt x="64076" y="30521"/>
                  </a:lnTo>
                  <a:lnTo>
                    <a:pt x="104649" y="18616"/>
                  </a:lnTo>
                  <a:lnTo>
                    <a:pt x="151160" y="10174"/>
                  </a:lnTo>
                  <a:lnTo>
                    <a:pt x="177382" y="5917"/>
                  </a:lnTo>
                  <a:lnTo>
                    <a:pt x="229584" y="1732"/>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hlinkClick r:id="rId2"/>
            </p:cNvPr>
            <p:cNvSpPr txBox="1"/>
            <p:nvPr/>
          </p:nvSpPr>
          <p:spPr>
            <a:xfrm>
              <a:off x="7264400" y="6731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3026023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2959475" y="5260594"/>
            <a:ext cx="2515930" cy="450874"/>
            <a:chOff x="2959475" y="5260594"/>
            <a:chExt cx="2515930" cy="450874"/>
          </a:xfrm>
        </p:grpSpPr>
        <p:sp>
          <p:nvSpPr>
            <p:cNvPr id="2" name="Freeform 1"/>
            <p:cNvSpPr/>
            <p:nvPr/>
          </p:nvSpPr>
          <p:spPr>
            <a:xfrm>
              <a:off x="2959475" y="5260594"/>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4B0082"/>
                </a:gs>
                <a:gs pos="100000">
                  <a:srgbClr val="4B0082">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606800" y="5346700"/>
              <a:ext cx="1228192" cy="323165"/>
            </a:xfrm>
            <a:prstGeom prst="rect">
              <a:avLst/>
            </a:prstGeom>
            <a:noFill/>
          </p:spPr>
          <p:txBody>
            <a:bodyPr vert="horz" rtlCol="0">
              <a:spAutoFit/>
            </a:bodyPr>
            <a:lstStyle/>
            <a:p>
              <a:r>
                <a:rPr lang="en-US" sz="1500" smtClean="0">
                  <a:solidFill>
                    <a:srgbClr val="000000"/>
                  </a:solidFill>
                  <a:latin typeface="Arial - 20"/>
                </a:rPr>
                <a:t>Quiz 20%</a:t>
              </a:r>
              <a:endParaRPr lang="en-US" sz="1500">
                <a:solidFill>
                  <a:srgbClr val="000000"/>
                </a:solidFill>
                <a:latin typeface="Arial - 20"/>
              </a:endParaRPr>
            </a:p>
          </p:txBody>
        </p:sp>
      </p:grpSp>
      <p:grpSp>
        <p:nvGrpSpPr>
          <p:cNvPr id="7" name="Group 6"/>
          <p:cNvGrpSpPr/>
          <p:nvPr/>
        </p:nvGrpSpPr>
        <p:grpSpPr>
          <a:xfrm>
            <a:off x="2959475" y="3831040"/>
            <a:ext cx="2515930" cy="450874"/>
            <a:chOff x="2959475" y="3831040"/>
            <a:chExt cx="2515930" cy="450874"/>
          </a:xfrm>
        </p:grpSpPr>
        <p:sp>
          <p:nvSpPr>
            <p:cNvPr id="5" name="Freeform 4"/>
            <p:cNvSpPr/>
            <p:nvPr/>
          </p:nvSpPr>
          <p:spPr>
            <a:xfrm>
              <a:off x="2959475" y="3831040"/>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327400" y="3911600"/>
              <a:ext cx="1778508" cy="323165"/>
            </a:xfrm>
            <a:prstGeom prst="rect">
              <a:avLst/>
            </a:prstGeom>
            <a:noFill/>
          </p:spPr>
          <p:txBody>
            <a:bodyPr vert="horz" rtlCol="0">
              <a:spAutoFit/>
            </a:bodyPr>
            <a:lstStyle/>
            <a:p>
              <a:r>
                <a:rPr lang="en-US" sz="1500" smtClean="0">
                  <a:solidFill>
                    <a:srgbClr val="000000"/>
                  </a:solidFill>
                  <a:latin typeface="Arial - 20"/>
                </a:rPr>
                <a:t>Homework 5%</a:t>
              </a:r>
              <a:endParaRPr lang="en-US" sz="1500">
                <a:solidFill>
                  <a:srgbClr val="000000"/>
                </a:solidFill>
                <a:latin typeface="Arial - 20"/>
              </a:endParaRPr>
            </a:p>
          </p:txBody>
        </p:sp>
      </p:grpSp>
      <p:sp>
        <p:nvSpPr>
          <p:cNvPr id="8" name="Freeform 7"/>
          <p:cNvSpPr/>
          <p:nvPr/>
        </p:nvSpPr>
        <p:spPr>
          <a:xfrm>
            <a:off x="6489008" y="4340242"/>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073900" y="4419600"/>
            <a:ext cx="1355192" cy="323165"/>
          </a:xfrm>
          <a:prstGeom prst="rect">
            <a:avLst/>
          </a:prstGeom>
          <a:noFill/>
        </p:spPr>
        <p:txBody>
          <a:bodyPr vert="horz" rtlCol="0">
            <a:spAutoFit/>
          </a:bodyPr>
          <a:lstStyle/>
          <a:p>
            <a:r>
              <a:rPr lang="en-US" sz="1500" smtClean="0">
                <a:solidFill>
                  <a:srgbClr val="000000"/>
                </a:solidFill>
                <a:latin typeface="Arial - 20"/>
              </a:rPr>
              <a:t>Exam 15%</a:t>
            </a:r>
            <a:endParaRPr lang="en-US" sz="1500">
              <a:solidFill>
                <a:srgbClr val="000000"/>
              </a:solidFill>
              <a:latin typeface="Arial - 20"/>
            </a:endParaRPr>
          </a:p>
        </p:txBody>
      </p:sp>
      <p:grpSp>
        <p:nvGrpSpPr>
          <p:cNvPr id="12" name="Group 11"/>
          <p:cNvGrpSpPr/>
          <p:nvPr/>
        </p:nvGrpSpPr>
        <p:grpSpPr>
          <a:xfrm>
            <a:off x="2959473" y="5969005"/>
            <a:ext cx="2515932" cy="450874"/>
            <a:chOff x="2959473" y="5969005"/>
            <a:chExt cx="2515932" cy="450874"/>
          </a:xfrm>
        </p:grpSpPr>
        <p:sp>
          <p:nvSpPr>
            <p:cNvPr id="10" name="Freeform 9"/>
            <p:cNvSpPr/>
            <p:nvPr/>
          </p:nvSpPr>
          <p:spPr>
            <a:xfrm>
              <a:off x="2959473" y="5969005"/>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0000FF"/>
                </a:gs>
                <a:gs pos="100000">
                  <a:srgbClr val="0000FF">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632200" y="6057900"/>
              <a:ext cx="1171778" cy="323165"/>
            </a:xfrm>
            <a:prstGeom prst="rect">
              <a:avLst/>
            </a:prstGeom>
            <a:noFill/>
          </p:spPr>
          <p:txBody>
            <a:bodyPr vert="horz" rtlCol="0">
              <a:spAutoFit/>
            </a:bodyPr>
            <a:lstStyle/>
            <a:p>
              <a:r>
                <a:rPr lang="en-US" sz="1500" smtClean="0">
                  <a:solidFill>
                    <a:srgbClr val="000000"/>
                  </a:solidFill>
                  <a:latin typeface="Arial - 20"/>
                </a:rPr>
                <a:t>Test 35%</a:t>
              </a:r>
              <a:endParaRPr lang="en-US" sz="1500">
                <a:solidFill>
                  <a:srgbClr val="000000"/>
                </a:solidFill>
                <a:latin typeface="Arial - 20"/>
              </a:endParaRPr>
            </a:p>
          </p:txBody>
        </p:sp>
      </p:grpSp>
      <p:grpSp>
        <p:nvGrpSpPr>
          <p:cNvPr id="15" name="Group 14"/>
          <p:cNvGrpSpPr/>
          <p:nvPr/>
        </p:nvGrpSpPr>
        <p:grpSpPr>
          <a:xfrm>
            <a:off x="98466" y="2003228"/>
            <a:ext cx="3094511" cy="845989"/>
            <a:chOff x="98466" y="2003228"/>
            <a:chExt cx="3094511" cy="845989"/>
          </a:xfrm>
        </p:grpSpPr>
        <p:sp>
          <p:nvSpPr>
            <p:cNvPr id="13" name="Freeform 12"/>
            <p:cNvSpPr/>
            <p:nvPr/>
          </p:nvSpPr>
          <p:spPr>
            <a:xfrm>
              <a:off x="98466" y="2003228"/>
              <a:ext cx="3094511" cy="845989"/>
            </a:xfrm>
            <a:custGeom>
              <a:avLst/>
              <a:gdLst/>
              <a:ahLst/>
              <a:cxnLst/>
              <a:rect l="0" t="0" r="0" b="0"/>
              <a:pathLst>
                <a:path w="3094511" h="845989">
                  <a:moveTo>
                    <a:pt x="515752" y="0"/>
                  </a:moveTo>
                  <a:lnTo>
                    <a:pt x="2630114" y="0"/>
                  </a:lnTo>
                  <a:lnTo>
                    <a:pt x="2681908" y="2881"/>
                  </a:lnTo>
                  <a:lnTo>
                    <a:pt x="2774523" y="9840"/>
                  </a:lnTo>
                  <a:lnTo>
                    <a:pt x="2862310" y="24001"/>
                  </a:lnTo>
                  <a:lnTo>
                    <a:pt x="2903571" y="30960"/>
                  </a:lnTo>
                  <a:lnTo>
                    <a:pt x="2975996" y="50759"/>
                  </a:lnTo>
                  <a:lnTo>
                    <a:pt x="3027352" y="73320"/>
                  </a:lnTo>
                  <a:lnTo>
                    <a:pt x="3053249" y="86039"/>
                  </a:lnTo>
                  <a:lnTo>
                    <a:pt x="3079146" y="111359"/>
                  </a:lnTo>
                  <a:lnTo>
                    <a:pt x="3089242" y="125518"/>
                  </a:lnTo>
                  <a:lnTo>
                    <a:pt x="3089242" y="132479"/>
                  </a:lnTo>
                  <a:lnTo>
                    <a:pt x="3094510" y="140998"/>
                  </a:lnTo>
                  <a:lnTo>
                    <a:pt x="3094510" y="704990"/>
                  </a:lnTo>
                  <a:lnTo>
                    <a:pt x="3089242" y="712070"/>
                  </a:lnTo>
                  <a:lnTo>
                    <a:pt x="3089242" y="719150"/>
                  </a:lnTo>
                  <a:lnTo>
                    <a:pt x="3079146" y="733190"/>
                  </a:lnTo>
                  <a:lnTo>
                    <a:pt x="3053249" y="758509"/>
                  </a:lnTo>
                  <a:lnTo>
                    <a:pt x="3001894" y="782509"/>
                  </a:lnTo>
                  <a:lnTo>
                    <a:pt x="2975996" y="793788"/>
                  </a:lnTo>
                  <a:lnTo>
                    <a:pt x="2903571" y="813589"/>
                  </a:lnTo>
                  <a:lnTo>
                    <a:pt x="2821051" y="827629"/>
                  </a:lnTo>
                  <a:lnTo>
                    <a:pt x="2774523" y="834708"/>
                  </a:lnTo>
                  <a:lnTo>
                    <a:pt x="2681908" y="841788"/>
                  </a:lnTo>
                  <a:lnTo>
                    <a:pt x="2630114" y="844548"/>
                  </a:lnTo>
                  <a:lnTo>
                    <a:pt x="2604655" y="844548"/>
                  </a:lnTo>
                  <a:lnTo>
                    <a:pt x="2578757" y="845988"/>
                  </a:lnTo>
                  <a:lnTo>
                    <a:pt x="515752" y="845988"/>
                  </a:lnTo>
                  <a:lnTo>
                    <a:pt x="484586" y="844548"/>
                  </a:lnTo>
                  <a:lnTo>
                    <a:pt x="459129" y="844548"/>
                  </a:lnTo>
                  <a:lnTo>
                    <a:pt x="407333" y="841788"/>
                  </a:lnTo>
                  <a:lnTo>
                    <a:pt x="314718" y="834708"/>
                  </a:lnTo>
                  <a:lnTo>
                    <a:pt x="226931" y="820548"/>
                  </a:lnTo>
                  <a:lnTo>
                    <a:pt x="185670" y="813589"/>
                  </a:lnTo>
                  <a:lnTo>
                    <a:pt x="113685" y="793788"/>
                  </a:lnTo>
                  <a:lnTo>
                    <a:pt x="61891" y="771229"/>
                  </a:lnTo>
                  <a:lnTo>
                    <a:pt x="35993" y="758509"/>
                  </a:lnTo>
                  <a:lnTo>
                    <a:pt x="10534" y="733190"/>
                  </a:lnTo>
                  <a:lnTo>
                    <a:pt x="0" y="719150"/>
                  </a:lnTo>
                  <a:lnTo>
                    <a:pt x="0" y="125518"/>
                  </a:lnTo>
                  <a:lnTo>
                    <a:pt x="10534" y="111359"/>
                  </a:lnTo>
                  <a:lnTo>
                    <a:pt x="35993" y="86039"/>
                  </a:lnTo>
                  <a:lnTo>
                    <a:pt x="87787" y="62040"/>
                  </a:lnTo>
                  <a:lnTo>
                    <a:pt x="113685" y="50759"/>
                  </a:lnTo>
                  <a:lnTo>
                    <a:pt x="185670" y="30960"/>
                  </a:lnTo>
                  <a:lnTo>
                    <a:pt x="268191" y="16920"/>
                  </a:lnTo>
                  <a:lnTo>
                    <a:pt x="314718" y="9840"/>
                  </a:lnTo>
                  <a:lnTo>
                    <a:pt x="407333"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55600" y="2235200"/>
              <a:ext cx="2575052" cy="384721"/>
            </a:xfrm>
            <a:prstGeom prst="rect">
              <a:avLst/>
            </a:prstGeom>
            <a:noFill/>
          </p:spPr>
          <p:txBody>
            <a:bodyPr vert="horz" rtlCol="0">
              <a:spAutoFit/>
            </a:bodyPr>
            <a:lstStyle/>
            <a:p>
              <a:r>
                <a:rPr lang="en-US" sz="1900" smtClean="0">
                  <a:solidFill>
                    <a:srgbClr val="000000"/>
                  </a:solidFill>
                  <a:latin typeface="Arial - 26"/>
                </a:rPr>
                <a:t>Full Year Course</a:t>
              </a:r>
              <a:endParaRPr lang="en-US" sz="1900">
                <a:solidFill>
                  <a:srgbClr val="000000"/>
                </a:solidFill>
                <a:latin typeface="Arial - 26"/>
              </a:endParaRPr>
            </a:p>
          </p:txBody>
        </p:sp>
      </p:grpSp>
      <p:grpSp>
        <p:nvGrpSpPr>
          <p:cNvPr id="18" name="Group 17"/>
          <p:cNvGrpSpPr/>
          <p:nvPr/>
        </p:nvGrpSpPr>
        <p:grpSpPr>
          <a:xfrm>
            <a:off x="3502585" y="2003228"/>
            <a:ext cx="3094511" cy="845989"/>
            <a:chOff x="3502585" y="2003228"/>
            <a:chExt cx="3094511" cy="845989"/>
          </a:xfrm>
        </p:grpSpPr>
        <p:sp>
          <p:nvSpPr>
            <p:cNvPr id="16" name="Freeform 15"/>
            <p:cNvSpPr/>
            <p:nvPr/>
          </p:nvSpPr>
          <p:spPr>
            <a:xfrm>
              <a:off x="3502585" y="2003228"/>
              <a:ext cx="3094511" cy="845989"/>
            </a:xfrm>
            <a:custGeom>
              <a:avLst/>
              <a:gdLst/>
              <a:ahLst/>
              <a:cxnLst/>
              <a:rect l="0" t="0" r="0" b="0"/>
              <a:pathLst>
                <a:path w="3094511" h="845989">
                  <a:moveTo>
                    <a:pt x="515752" y="0"/>
                  </a:moveTo>
                  <a:lnTo>
                    <a:pt x="2630114" y="0"/>
                  </a:lnTo>
                  <a:lnTo>
                    <a:pt x="2681910" y="2881"/>
                  </a:lnTo>
                  <a:lnTo>
                    <a:pt x="2774524" y="9840"/>
                  </a:lnTo>
                  <a:lnTo>
                    <a:pt x="2862312" y="24001"/>
                  </a:lnTo>
                  <a:lnTo>
                    <a:pt x="2903572" y="30960"/>
                  </a:lnTo>
                  <a:lnTo>
                    <a:pt x="2975997"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5" y="782509"/>
                  </a:lnTo>
                  <a:lnTo>
                    <a:pt x="2975997" y="793788"/>
                  </a:lnTo>
                  <a:lnTo>
                    <a:pt x="2903572" y="813589"/>
                  </a:lnTo>
                  <a:lnTo>
                    <a:pt x="2821051" y="827629"/>
                  </a:lnTo>
                  <a:lnTo>
                    <a:pt x="2774524" y="834708"/>
                  </a:lnTo>
                  <a:lnTo>
                    <a:pt x="2681910" y="841788"/>
                  </a:lnTo>
                  <a:lnTo>
                    <a:pt x="2630114" y="844548"/>
                  </a:lnTo>
                  <a:lnTo>
                    <a:pt x="2604656" y="844548"/>
                  </a:lnTo>
                  <a:lnTo>
                    <a:pt x="2578758" y="845988"/>
                  </a:lnTo>
                  <a:lnTo>
                    <a:pt x="515752" y="845988"/>
                  </a:lnTo>
                  <a:lnTo>
                    <a:pt x="484588" y="844548"/>
                  </a:lnTo>
                  <a:lnTo>
                    <a:pt x="459129" y="844548"/>
                  </a:lnTo>
                  <a:lnTo>
                    <a:pt x="407335" y="841788"/>
                  </a:lnTo>
                  <a:lnTo>
                    <a:pt x="314719" y="834708"/>
                  </a:lnTo>
                  <a:lnTo>
                    <a:pt x="226931" y="820548"/>
                  </a:lnTo>
                  <a:lnTo>
                    <a:pt x="185672" y="813589"/>
                  </a:lnTo>
                  <a:lnTo>
                    <a:pt x="113685" y="793788"/>
                  </a:lnTo>
                  <a:lnTo>
                    <a:pt x="61891" y="771229"/>
                  </a:lnTo>
                  <a:lnTo>
                    <a:pt x="35993" y="758509"/>
                  </a:lnTo>
                  <a:lnTo>
                    <a:pt x="10535" y="733190"/>
                  </a:lnTo>
                  <a:lnTo>
                    <a:pt x="0" y="719150"/>
                  </a:lnTo>
                  <a:lnTo>
                    <a:pt x="0" y="125518"/>
                  </a:lnTo>
                  <a:lnTo>
                    <a:pt x="10535" y="111359"/>
                  </a:lnTo>
                  <a:lnTo>
                    <a:pt x="35993" y="86039"/>
                  </a:lnTo>
                  <a:lnTo>
                    <a:pt x="87789" y="62040"/>
                  </a:lnTo>
                  <a:lnTo>
                    <a:pt x="113685" y="50759"/>
                  </a:lnTo>
                  <a:lnTo>
                    <a:pt x="185672" y="30960"/>
                  </a:lnTo>
                  <a:lnTo>
                    <a:pt x="268191" y="16920"/>
                  </a:lnTo>
                  <a:lnTo>
                    <a:pt x="314719" y="9840"/>
                  </a:lnTo>
                  <a:lnTo>
                    <a:pt x="407335"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619500" y="2235200"/>
              <a:ext cx="2857500" cy="384721"/>
            </a:xfrm>
            <a:prstGeom prst="rect">
              <a:avLst/>
            </a:prstGeom>
            <a:noFill/>
          </p:spPr>
          <p:txBody>
            <a:bodyPr vert="horz" rtlCol="0">
              <a:spAutoFit/>
            </a:bodyPr>
            <a:lstStyle/>
            <a:p>
              <a:r>
                <a:rPr lang="en-US" sz="1900" smtClean="0">
                  <a:solidFill>
                    <a:srgbClr val="000000"/>
                  </a:solidFill>
                  <a:latin typeface="Arial - 26"/>
                </a:rPr>
                <a:t>Cumulative marks</a:t>
              </a:r>
              <a:endParaRPr lang="en-US" sz="1900">
                <a:solidFill>
                  <a:srgbClr val="000000"/>
                </a:solidFill>
                <a:latin typeface="Arial - 26"/>
              </a:endParaRPr>
            </a:p>
          </p:txBody>
        </p:sp>
      </p:grpSp>
      <p:grpSp>
        <p:nvGrpSpPr>
          <p:cNvPr id="21" name="Group 20"/>
          <p:cNvGrpSpPr/>
          <p:nvPr/>
        </p:nvGrpSpPr>
        <p:grpSpPr>
          <a:xfrm>
            <a:off x="6967020" y="2003228"/>
            <a:ext cx="3094516" cy="845989"/>
            <a:chOff x="6967020" y="2003228"/>
            <a:chExt cx="3094516" cy="845989"/>
          </a:xfrm>
        </p:grpSpPr>
        <p:sp>
          <p:nvSpPr>
            <p:cNvPr id="19" name="Freeform 18"/>
            <p:cNvSpPr/>
            <p:nvPr/>
          </p:nvSpPr>
          <p:spPr>
            <a:xfrm>
              <a:off x="6967020" y="2003228"/>
              <a:ext cx="3094516" cy="845989"/>
            </a:xfrm>
            <a:custGeom>
              <a:avLst/>
              <a:gdLst/>
              <a:ahLst/>
              <a:cxnLst/>
              <a:rect l="0" t="0" r="0" b="0"/>
              <a:pathLst>
                <a:path w="3094516" h="845989">
                  <a:moveTo>
                    <a:pt x="515753" y="0"/>
                  </a:moveTo>
                  <a:lnTo>
                    <a:pt x="2630117" y="0"/>
                  </a:lnTo>
                  <a:lnTo>
                    <a:pt x="2681913" y="2881"/>
                  </a:lnTo>
                  <a:lnTo>
                    <a:pt x="2774528" y="9840"/>
                  </a:lnTo>
                  <a:lnTo>
                    <a:pt x="2862315" y="24001"/>
                  </a:lnTo>
                  <a:lnTo>
                    <a:pt x="2903575" y="30960"/>
                  </a:lnTo>
                  <a:lnTo>
                    <a:pt x="2976000" y="50759"/>
                  </a:lnTo>
                  <a:lnTo>
                    <a:pt x="3027355" y="73320"/>
                  </a:lnTo>
                  <a:lnTo>
                    <a:pt x="3053254" y="86039"/>
                  </a:lnTo>
                  <a:lnTo>
                    <a:pt x="3079150" y="111359"/>
                  </a:lnTo>
                  <a:lnTo>
                    <a:pt x="3089246" y="125518"/>
                  </a:lnTo>
                  <a:lnTo>
                    <a:pt x="3089246" y="132479"/>
                  </a:lnTo>
                  <a:lnTo>
                    <a:pt x="3094515" y="140998"/>
                  </a:lnTo>
                  <a:lnTo>
                    <a:pt x="3094515" y="704990"/>
                  </a:lnTo>
                  <a:lnTo>
                    <a:pt x="3089246" y="712070"/>
                  </a:lnTo>
                  <a:lnTo>
                    <a:pt x="3089246" y="719150"/>
                  </a:lnTo>
                  <a:lnTo>
                    <a:pt x="3079150" y="733190"/>
                  </a:lnTo>
                  <a:lnTo>
                    <a:pt x="3053254" y="758509"/>
                  </a:lnTo>
                  <a:lnTo>
                    <a:pt x="3001899" y="782509"/>
                  </a:lnTo>
                  <a:lnTo>
                    <a:pt x="2976000" y="793788"/>
                  </a:lnTo>
                  <a:lnTo>
                    <a:pt x="2903575" y="813589"/>
                  </a:lnTo>
                  <a:lnTo>
                    <a:pt x="2821054" y="827629"/>
                  </a:lnTo>
                  <a:lnTo>
                    <a:pt x="2774528" y="834708"/>
                  </a:lnTo>
                  <a:lnTo>
                    <a:pt x="2681913" y="841788"/>
                  </a:lnTo>
                  <a:lnTo>
                    <a:pt x="2630117" y="844548"/>
                  </a:lnTo>
                  <a:lnTo>
                    <a:pt x="2604659" y="844548"/>
                  </a:lnTo>
                  <a:lnTo>
                    <a:pt x="2578761" y="845988"/>
                  </a:lnTo>
                  <a:lnTo>
                    <a:pt x="515753" y="845988"/>
                  </a:lnTo>
                  <a:lnTo>
                    <a:pt x="484588" y="844548"/>
                  </a:lnTo>
                  <a:lnTo>
                    <a:pt x="459128" y="844548"/>
                  </a:lnTo>
                  <a:lnTo>
                    <a:pt x="407334" y="841788"/>
                  </a:lnTo>
                  <a:lnTo>
                    <a:pt x="314718" y="834708"/>
                  </a:lnTo>
                  <a:lnTo>
                    <a:pt x="226931" y="820548"/>
                  </a:lnTo>
                  <a:lnTo>
                    <a:pt x="185671" y="813589"/>
                  </a:lnTo>
                  <a:lnTo>
                    <a:pt x="113685" y="793788"/>
                  </a:lnTo>
                  <a:lnTo>
                    <a:pt x="61890" y="771229"/>
                  </a:lnTo>
                  <a:lnTo>
                    <a:pt x="35992" y="758509"/>
                  </a:lnTo>
                  <a:lnTo>
                    <a:pt x="10535" y="733190"/>
                  </a:lnTo>
                  <a:lnTo>
                    <a:pt x="0" y="719150"/>
                  </a:lnTo>
                  <a:lnTo>
                    <a:pt x="0" y="125518"/>
                  </a:lnTo>
                  <a:lnTo>
                    <a:pt x="10535" y="111359"/>
                  </a:lnTo>
                  <a:lnTo>
                    <a:pt x="35992" y="86039"/>
                  </a:lnTo>
                  <a:lnTo>
                    <a:pt x="87788" y="62040"/>
                  </a:lnTo>
                  <a:lnTo>
                    <a:pt x="113685" y="50759"/>
                  </a:lnTo>
                  <a:lnTo>
                    <a:pt x="185671" y="30960"/>
                  </a:lnTo>
                  <a:lnTo>
                    <a:pt x="268192" y="16920"/>
                  </a:lnTo>
                  <a:lnTo>
                    <a:pt x="314718" y="9840"/>
                  </a:lnTo>
                  <a:lnTo>
                    <a:pt x="407334" y="2881"/>
                  </a:lnTo>
                  <a:lnTo>
                    <a:pt x="459128" y="0"/>
                  </a:lnTo>
                  <a:close/>
                </a:path>
              </a:pathLst>
            </a:custGeom>
            <a:gradFill flip="none" rotWithShape="1">
              <a:gsLst>
                <a:gs pos="0">
                  <a:srgbClr val="666666"/>
                </a:gs>
                <a:gs pos="100000">
                  <a:srgbClr val="666666">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086600" y="2197100"/>
              <a:ext cx="2857500" cy="384721"/>
            </a:xfrm>
            <a:prstGeom prst="rect">
              <a:avLst/>
            </a:prstGeom>
            <a:noFill/>
          </p:spPr>
          <p:txBody>
            <a:bodyPr vert="horz" rtlCol="0">
              <a:spAutoFit/>
            </a:bodyPr>
            <a:lstStyle/>
            <a:p>
              <a:r>
                <a:rPr lang="en-US" sz="1900" smtClean="0">
                  <a:solidFill>
                    <a:srgbClr val="000000"/>
                  </a:solidFill>
                  <a:latin typeface="Arial - 26"/>
                </a:rPr>
                <a:t>Category weights</a:t>
              </a:r>
              <a:endParaRPr lang="en-US" sz="1900">
                <a:solidFill>
                  <a:srgbClr val="000000"/>
                </a:solidFill>
                <a:latin typeface="Arial - 26"/>
              </a:endParaRPr>
            </a:p>
          </p:txBody>
        </p:sp>
      </p:grpSp>
      <p:sp>
        <p:nvSpPr>
          <p:cNvPr id="22" name="TextBox 21"/>
          <p:cNvSpPr txBox="1"/>
          <p:nvPr/>
        </p:nvSpPr>
        <p:spPr>
          <a:xfrm>
            <a:off x="1168400" y="3835400"/>
            <a:ext cx="1185799" cy="323165"/>
          </a:xfrm>
          <a:prstGeom prst="rect">
            <a:avLst/>
          </a:prstGeom>
          <a:noFill/>
        </p:spPr>
        <p:txBody>
          <a:bodyPr vert="horz" rtlCol="0">
            <a:spAutoFit/>
          </a:bodyPr>
          <a:lstStyle/>
          <a:p>
            <a:r>
              <a:rPr lang="en-US" sz="1500" smtClean="0">
                <a:solidFill>
                  <a:srgbClr val="000000"/>
                </a:solidFill>
                <a:latin typeface="Arial - 20"/>
              </a:rPr>
              <a:t>Example:</a:t>
            </a:r>
            <a:endParaRPr lang="en-US" sz="1500">
              <a:solidFill>
                <a:srgbClr val="000000"/>
              </a:solidFill>
              <a:latin typeface="Arial - 20"/>
            </a:endParaRPr>
          </a:p>
        </p:txBody>
      </p:sp>
      <p:grpSp>
        <p:nvGrpSpPr>
          <p:cNvPr id="25" name="Group 24"/>
          <p:cNvGrpSpPr/>
          <p:nvPr/>
        </p:nvGrpSpPr>
        <p:grpSpPr>
          <a:xfrm>
            <a:off x="2959475" y="4565678"/>
            <a:ext cx="2515929" cy="450874"/>
            <a:chOff x="2959475" y="4565678"/>
            <a:chExt cx="2515929" cy="450874"/>
          </a:xfrm>
        </p:grpSpPr>
        <p:sp>
          <p:nvSpPr>
            <p:cNvPr id="23" name="Freeform 22"/>
            <p:cNvSpPr/>
            <p:nvPr/>
          </p:nvSpPr>
          <p:spPr>
            <a:xfrm>
              <a:off x="2959475" y="4565678"/>
              <a:ext cx="2515929" cy="450874"/>
            </a:xfrm>
            <a:custGeom>
              <a:avLst/>
              <a:gdLst/>
              <a:ahLst/>
              <a:cxnLst/>
              <a:rect l="0" t="0" r="0" b="0"/>
              <a:pathLst>
                <a:path w="2515929" h="450874">
                  <a:moveTo>
                    <a:pt x="0" y="0"/>
                  </a:moveTo>
                  <a:lnTo>
                    <a:pt x="2515928" y="0"/>
                  </a:lnTo>
                  <a:lnTo>
                    <a:pt x="2515928" y="450873"/>
                  </a:lnTo>
                  <a:lnTo>
                    <a:pt x="0" y="450873"/>
                  </a:lnTo>
                  <a:close/>
                </a:path>
              </a:pathLst>
            </a:custGeom>
            <a:gradFill flip="none" rotWithShape="1">
              <a:gsLst>
                <a:gs pos="0">
                  <a:srgbClr val="FFFF00"/>
                </a:gs>
                <a:gs pos="100000">
                  <a:srgbClr val="FF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3136900" y="4648200"/>
              <a:ext cx="2032991" cy="323165"/>
            </a:xfrm>
            <a:prstGeom prst="rect">
              <a:avLst/>
            </a:prstGeom>
            <a:noFill/>
          </p:spPr>
          <p:txBody>
            <a:bodyPr vert="horz" rtlCol="0">
              <a:spAutoFit/>
            </a:bodyPr>
            <a:lstStyle/>
            <a:p>
              <a:r>
                <a:rPr lang="en-US" sz="1500" smtClean="0">
                  <a:solidFill>
                    <a:srgbClr val="000000"/>
                  </a:solidFill>
                  <a:latin typeface="Arial - 20"/>
                </a:rPr>
                <a:t>Assignment 10%</a:t>
              </a:r>
              <a:endParaRPr lang="en-US" sz="1500">
                <a:solidFill>
                  <a:srgbClr val="000000"/>
                </a:solidFill>
                <a:latin typeface="Arial - 20"/>
              </a:endParaRPr>
            </a:p>
          </p:txBody>
        </p:sp>
      </p:grpSp>
      <p:sp>
        <p:nvSpPr>
          <p:cNvPr id="26" name="TextBox 25"/>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#8</a:t>
            </a:r>
            <a:endParaRPr lang="en-US" sz="2700">
              <a:solidFill>
                <a:srgbClr val="000000"/>
              </a:solidFill>
              <a:latin typeface="Arial - 36"/>
            </a:endParaRPr>
          </a:p>
        </p:txBody>
      </p:sp>
      <p:grpSp>
        <p:nvGrpSpPr>
          <p:cNvPr id="51" name="Group 50"/>
          <p:cNvGrpSpPr/>
          <p:nvPr/>
        </p:nvGrpSpPr>
        <p:grpSpPr>
          <a:xfrm>
            <a:off x="3852418" y="6743700"/>
            <a:ext cx="2744724" cy="2661031"/>
            <a:chOff x="3852418" y="6743700"/>
            <a:chExt cx="2744724" cy="2661031"/>
          </a:xfrm>
        </p:grpSpPr>
        <p:grpSp>
          <p:nvGrpSpPr>
            <p:cNvPr id="29" name="Group 28"/>
            <p:cNvGrpSpPr/>
            <p:nvPr/>
          </p:nvGrpSpPr>
          <p:grpSpPr>
            <a:xfrm>
              <a:off x="3852418" y="6743700"/>
              <a:ext cx="437134" cy="527110"/>
              <a:chOff x="3852418" y="6743700"/>
              <a:chExt cx="437134" cy="527110"/>
            </a:xfrm>
          </p:grpSpPr>
          <p:sp>
            <p:nvSpPr>
              <p:cNvPr id="27" name="Oval 26"/>
              <p:cNvSpPr/>
              <p:nvPr/>
            </p:nvSpPr>
            <p:spPr>
              <a:xfrm>
                <a:off x="3852418"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3911600" y="6870700"/>
                <a:ext cx="333019" cy="400110"/>
              </a:xfrm>
              <a:prstGeom prst="rect">
                <a:avLst/>
              </a:prstGeom>
              <a:noFill/>
            </p:spPr>
            <p:txBody>
              <a:bodyPr vert="horz" rtlCol="0">
                <a:spAutoFit/>
              </a:bodyPr>
              <a:lstStyle/>
              <a:p>
                <a:r>
                  <a:rPr lang="en-US" sz="1000" smtClean="0">
                    <a:solidFill>
                      <a:srgbClr val="000000"/>
                    </a:solidFill>
                    <a:latin typeface="Arial - 12"/>
                  </a:rPr>
                  <a:t>Q1</a:t>
                </a:r>
                <a:endParaRPr lang="en-US" sz="1000">
                  <a:solidFill>
                    <a:srgbClr val="000000"/>
                  </a:solidFill>
                  <a:latin typeface="Arial - 12"/>
                </a:endParaRPr>
              </a:p>
            </p:txBody>
          </p:sp>
        </p:grpSp>
        <p:grpSp>
          <p:nvGrpSpPr>
            <p:cNvPr id="32" name="Group 31"/>
            <p:cNvGrpSpPr/>
            <p:nvPr/>
          </p:nvGrpSpPr>
          <p:grpSpPr>
            <a:xfrm>
              <a:off x="4527296" y="6743700"/>
              <a:ext cx="437134" cy="539810"/>
              <a:chOff x="4527296" y="6743700"/>
              <a:chExt cx="437134" cy="539810"/>
            </a:xfrm>
          </p:grpSpPr>
          <p:sp>
            <p:nvSpPr>
              <p:cNvPr id="30" name="Oval 29"/>
              <p:cNvSpPr/>
              <p:nvPr/>
            </p:nvSpPr>
            <p:spPr>
              <a:xfrm>
                <a:off x="4527296"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572000" y="6883400"/>
                <a:ext cx="333019" cy="400110"/>
              </a:xfrm>
              <a:prstGeom prst="rect">
                <a:avLst/>
              </a:prstGeom>
              <a:noFill/>
            </p:spPr>
            <p:txBody>
              <a:bodyPr vert="horz" rtlCol="0">
                <a:spAutoFit/>
              </a:bodyPr>
              <a:lstStyle/>
              <a:p>
                <a:r>
                  <a:rPr lang="en-US" sz="1000" smtClean="0">
                    <a:solidFill>
                      <a:srgbClr val="000000"/>
                    </a:solidFill>
                    <a:latin typeface="Arial - 12"/>
                  </a:rPr>
                  <a:t>Q2</a:t>
                </a:r>
                <a:endParaRPr lang="en-US" sz="1000">
                  <a:solidFill>
                    <a:srgbClr val="000000"/>
                  </a:solidFill>
                  <a:latin typeface="Arial - 12"/>
                </a:endParaRPr>
              </a:p>
            </p:txBody>
          </p:sp>
        </p:grpSp>
        <p:grpSp>
          <p:nvGrpSpPr>
            <p:cNvPr id="35" name="Group 34"/>
            <p:cNvGrpSpPr/>
            <p:nvPr/>
          </p:nvGrpSpPr>
          <p:grpSpPr>
            <a:xfrm>
              <a:off x="5437759" y="6743700"/>
              <a:ext cx="437134" cy="539810"/>
              <a:chOff x="5437759" y="6743700"/>
              <a:chExt cx="437134" cy="539810"/>
            </a:xfrm>
          </p:grpSpPr>
          <p:sp>
            <p:nvSpPr>
              <p:cNvPr id="33" name="Oval 32"/>
              <p:cNvSpPr/>
              <p:nvPr/>
            </p:nvSpPr>
            <p:spPr>
              <a:xfrm>
                <a:off x="5437759"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5486400" y="6883400"/>
                <a:ext cx="333019" cy="400110"/>
              </a:xfrm>
              <a:prstGeom prst="rect">
                <a:avLst/>
              </a:prstGeom>
              <a:noFill/>
            </p:spPr>
            <p:txBody>
              <a:bodyPr vert="horz" rtlCol="0">
                <a:spAutoFit/>
              </a:bodyPr>
              <a:lstStyle/>
              <a:p>
                <a:r>
                  <a:rPr lang="en-US" sz="1000" smtClean="0">
                    <a:solidFill>
                      <a:srgbClr val="000000"/>
                    </a:solidFill>
                    <a:latin typeface="Arial - 12"/>
                  </a:rPr>
                  <a:t>Q3</a:t>
                </a:r>
                <a:endParaRPr lang="en-US" sz="1000">
                  <a:solidFill>
                    <a:srgbClr val="000000"/>
                  </a:solidFill>
                  <a:latin typeface="Arial - 12"/>
                </a:endParaRPr>
              </a:p>
            </p:txBody>
          </p:sp>
        </p:grpSp>
        <p:grpSp>
          <p:nvGrpSpPr>
            <p:cNvPr id="38" name="Group 37"/>
            <p:cNvGrpSpPr/>
            <p:nvPr/>
          </p:nvGrpSpPr>
          <p:grpSpPr>
            <a:xfrm>
              <a:off x="6160008" y="6743700"/>
              <a:ext cx="437134" cy="539810"/>
              <a:chOff x="6160008" y="6743700"/>
              <a:chExt cx="437134" cy="539810"/>
            </a:xfrm>
          </p:grpSpPr>
          <p:sp>
            <p:nvSpPr>
              <p:cNvPr id="36" name="Oval 35"/>
              <p:cNvSpPr/>
              <p:nvPr/>
            </p:nvSpPr>
            <p:spPr>
              <a:xfrm>
                <a:off x="6160008" y="6743700"/>
                <a:ext cx="437134" cy="437135"/>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210300" y="6883400"/>
                <a:ext cx="333019" cy="400110"/>
              </a:xfrm>
              <a:prstGeom prst="rect">
                <a:avLst/>
              </a:prstGeom>
              <a:noFill/>
            </p:spPr>
            <p:txBody>
              <a:bodyPr vert="horz" rtlCol="0">
                <a:spAutoFit/>
              </a:bodyPr>
              <a:lstStyle/>
              <a:p>
                <a:r>
                  <a:rPr lang="en-US" sz="1000" smtClean="0">
                    <a:solidFill>
                      <a:srgbClr val="000000"/>
                    </a:solidFill>
                    <a:latin typeface="Arial - 12"/>
                  </a:rPr>
                  <a:t>Q4</a:t>
                </a:r>
                <a:endParaRPr lang="en-US" sz="1000">
                  <a:solidFill>
                    <a:srgbClr val="000000"/>
                  </a:solidFill>
                  <a:latin typeface="Arial - 12"/>
                </a:endParaRPr>
              </a:p>
            </p:txBody>
          </p:sp>
        </p:grpSp>
        <p:sp>
          <p:nvSpPr>
            <p:cNvPr id="39" name="TextBox 38"/>
            <p:cNvSpPr txBox="1"/>
            <p:nvPr/>
          </p:nvSpPr>
          <p:spPr>
            <a:xfrm rot="5400000" flipV="1">
              <a:off x="4130065" y="7062724"/>
              <a:ext cx="365735" cy="738664"/>
            </a:xfrm>
            <a:prstGeom prst="rect">
              <a:avLst/>
            </a:prstGeom>
            <a:noFill/>
          </p:spPr>
          <p:txBody>
            <a:bodyPr vert="horz" rtlCol="0">
              <a:spAutoFit/>
            </a:bodyPr>
            <a:lstStyle/>
            <a:p>
              <a:r>
                <a:rPr lang="en-US" sz="4200" smtClean="0">
                  <a:solidFill>
                    <a:srgbClr val="000000"/>
                  </a:solidFill>
                  <a:latin typeface="Arial - 56"/>
                </a:rPr>
                <a:t>{</a:t>
              </a:r>
              <a:endParaRPr lang="en-US" sz="4200">
                <a:solidFill>
                  <a:srgbClr val="000000"/>
                </a:solidFill>
                <a:latin typeface="Arial - 56"/>
              </a:endParaRPr>
            </a:p>
          </p:txBody>
        </p:sp>
        <p:sp>
          <p:nvSpPr>
            <p:cNvPr id="40" name="TextBox 39"/>
            <p:cNvSpPr txBox="1"/>
            <p:nvPr/>
          </p:nvSpPr>
          <p:spPr>
            <a:xfrm rot="5400000" flipV="1">
              <a:off x="5793765" y="7062724"/>
              <a:ext cx="365735" cy="738664"/>
            </a:xfrm>
            <a:prstGeom prst="rect">
              <a:avLst/>
            </a:prstGeom>
            <a:noFill/>
          </p:spPr>
          <p:txBody>
            <a:bodyPr vert="horz" rtlCol="0">
              <a:spAutoFit/>
            </a:bodyPr>
            <a:lstStyle/>
            <a:p>
              <a:r>
                <a:rPr lang="en-US" sz="4200" smtClean="0">
                  <a:solidFill>
                    <a:srgbClr val="000000"/>
                  </a:solidFill>
                  <a:latin typeface="Arial - 56"/>
                </a:rPr>
                <a:t>{</a:t>
              </a:r>
              <a:endParaRPr lang="en-US" sz="4200">
                <a:solidFill>
                  <a:srgbClr val="000000"/>
                </a:solidFill>
                <a:latin typeface="Arial - 56"/>
              </a:endParaRPr>
            </a:p>
          </p:txBody>
        </p:sp>
        <p:grpSp>
          <p:nvGrpSpPr>
            <p:cNvPr id="43" name="Group 42"/>
            <p:cNvGrpSpPr/>
            <p:nvPr/>
          </p:nvGrpSpPr>
          <p:grpSpPr>
            <a:xfrm>
              <a:off x="4180205" y="7770622"/>
              <a:ext cx="437134" cy="528888"/>
              <a:chOff x="4180205" y="7770622"/>
              <a:chExt cx="437134" cy="528888"/>
            </a:xfrm>
          </p:grpSpPr>
          <p:sp>
            <p:nvSpPr>
              <p:cNvPr id="41" name="Oval 40"/>
              <p:cNvSpPr/>
              <p:nvPr/>
            </p:nvSpPr>
            <p:spPr>
              <a:xfrm>
                <a:off x="4180205" y="7770622"/>
                <a:ext cx="437134" cy="437134"/>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4229100" y="7899400"/>
                <a:ext cx="333019" cy="400110"/>
              </a:xfrm>
              <a:prstGeom prst="rect">
                <a:avLst/>
              </a:prstGeom>
              <a:noFill/>
            </p:spPr>
            <p:txBody>
              <a:bodyPr vert="horz" rtlCol="0">
                <a:spAutoFit/>
              </a:bodyPr>
              <a:lstStyle/>
              <a:p>
                <a:r>
                  <a:rPr lang="en-US" sz="1000" smtClean="0">
                    <a:solidFill>
                      <a:srgbClr val="000000"/>
                    </a:solidFill>
                    <a:latin typeface="Arial - 12"/>
                  </a:rPr>
                  <a:t>S1</a:t>
                </a:r>
                <a:endParaRPr lang="en-US" sz="1000">
                  <a:solidFill>
                    <a:srgbClr val="000000"/>
                  </a:solidFill>
                  <a:latin typeface="Arial - 12"/>
                </a:endParaRPr>
              </a:p>
            </p:txBody>
          </p:sp>
        </p:grpSp>
        <p:grpSp>
          <p:nvGrpSpPr>
            <p:cNvPr id="46" name="Group 45"/>
            <p:cNvGrpSpPr/>
            <p:nvPr/>
          </p:nvGrpSpPr>
          <p:grpSpPr>
            <a:xfrm>
              <a:off x="5760720" y="7770622"/>
              <a:ext cx="437134" cy="541588"/>
              <a:chOff x="5760720" y="7770622"/>
              <a:chExt cx="437134" cy="541588"/>
            </a:xfrm>
          </p:grpSpPr>
          <p:sp>
            <p:nvSpPr>
              <p:cNvPr id="44" name="Oval 43"/>
              <p:cNvSpPr/>
              <p:nvPr/>
            </p:nvSpPr>
            <p:spPr>
              <a:xfrm>
                <a:off x="5760720" y="7770622"/>
                <a:ext cx="437134" cy="437134"/>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5816600" y="7912100"/>
                <a:ext cx="333019" cy="400110"/>
              </a:xfrm>
              <a:prstGeom prst="rect">
                <a:avLst/>
              </a:prstGeom>
              <a:noFill/>
            </p:spPr>
            <p:txBody>
              <a:bodyPr vert="horz" rtlCol="0">
                <a:spAutoFit/>
              </a:bodyPr>
              <a:lstStyle/>
              <a:p>
                <a:r>
                  <a:rPr lang="en-US" sz="1000" smtClean="0">
                    <a:solidFill>
                      <a:srgbClr val="000000"/>
                    </a:solidFill>
                    <a:latin typeface="Arial - 12"/>
                  </a:rPr>
                  <a:t>S2</a:t>
                </a:r>
                <a:endParaRPr lang="en-US" sz="1000">
                  <a:solidFill>
                    <a:srgbClr val="000000"/>
                  </a:solidFill>
                  <a:latin typeface="Arial - 12"/>
                </a:endParaRPr>
              </a:p>
            </p:txBody>
          </p:sp>
        </p:grpSp>
        <p:sp>
          <p:nvSpPr>
            <p:cNvPr id="47" name="TextBox 46"/>
            <p:cNvSpPr txBox="1"/>
            <p:nvPr/>
          </p:nvSpPr>
          <p:spPr>
            <a:xfrm rot="16200000">
              <a:off x="4635500" y="7581900"/>
              <a:ext cx="742214" cy="1754326"/>
            </a:xfrm>
            <a:prstGeom prst="rect">
              <a:avLst/>
            </a:prstGeom>
            <a:noFill/>
          </p:spPr>
          <p:txBody>
            <a:bodyPr vert="horz" rtlCol="0">
              <a:spAutoFit/>
            </a:bodyPr>
            <a:lstStyle/>
            <a:p>
              <a:r>
                <a:rPr lang="en-US" sz="10800" smtClean="0">
                  <a:solidFill>
                    <a:srgbClr val="000000"/>
                  </a:solidFill>
                  <a:latin typeface="Arial - 145"/>
                </a:rPr>
                <a:t>{</a:t>
              </a:r>
              <a:endParaRPr lang="en-US" sz="10800">
                <a:solidFill>
                  <a:srgbClr val="000000"/>
                </a:solidFill>
                <a:latin typeface="Arial - 145"/>
              </a:endParaRPr>
            </a:p>
          </p:txBody>
        </p:sp>
        <p:grpSp>
          <p:nvGrpSpPr>
            <p:cNvPr id="50" name="Group 49"/>
            <p:cNvGrpSpPr/>
            <p:nvPr/>
          </p:nvGrpSpPr>
          <p:grpSpPr>
            <a:xfrm>
              <a:off x="4945126" y="8967597"/>
              <a:ext cx="437134" cy="437134"/>
              <a:chOff x="4945126" y="8967597"/>
              <a:chExt cx="437134" cy="437134"/>
            </a:xfrm>
          </p:grpSpPr>
          <p:sp>
            <p:nvSpPr>
              <p:cNvPr id="48" name="Oval 47"/>
              <p:cNvSpPr/>
              <p:nvPr/>
            </p:nvSpPr>
            <p:spPr>
              <a:xfrm>
                <a:off x="4945126" y="8967597"/>
                <a:ext cx="437134" cy="437134"/>
              </a:xfrm>
              <a:prstGeom prst="ellipse">
                <a:avLst/>
              </a:prstGeom>
              <a:solidFill>
                <a:srgbClr val="FFFF0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4991100" y="9093200"/>
                <a:ext cx="333019" cy="246221"/>
              </a:xfrm>
              <a:prstGeom prst="rect">
                <a:avLst/>
              </a:prstGeom>
              <a:noFill/>
            </p:spPr>
            <p:txBody>
              <a:bodyPr vert="horz" rtlCol="0">
                <a:spAutoFit/>
              </a:bodyPr>
              <a:lstStyle/>
              <a:p>
                <a:r>
                  <a:rPr lang="en-US" sz="1000" smtClean="0">
                    <a:solidFill>
                      <a:srgbClr val="000000"/>
                    </a:solidFill>
                    <a:latin typeface="Arial - 12"/>
                  </a:rPr>
                  <a:t>F1</a:t>
                </a:r>
                <a:endParaRPr lang="en-US" sz="1000">
                  <a:solidFill>
                    <a:srgbClr val="000000"/>
                  </a:solidFill>
                  <a:latin typeface="Arial - 12"/>
                </a:endParaRPr>
              </a:p>
            </p:txBody>
          </p:sp>
        </p:grpSp>
      </p:grpSp>
      <p:sp>
        <p:nvSpPr>
          <p:cNvPr id="52" name="Freeform 51"/>
          <p:cNvSpPr/>
          <p:nvPr/>
        </p:nvSpPr>
        <p:spPr>
          <a:xfrm>
            <a:off x="6489008" y="5616615"/>
            <a:ext cx="2515932" cy="450873"/>
          </a:xfrm>
          <a:custGeom>
            <a:avLst/>
            <a:gdLst/>
            <a:ahLst/>
            <a:cxnLst/>
            <a:rect l="0" t="0" r="0" b="0"/>
            <a:pathLst>
              <a:path w="2515932" h="450873">
                <a:moveTo>
                  <a:pt x="0" y="0"/>
                </a:moveTo>
                <a:lnTo>
                  <a:pt x="2515931" y="0"/>
                </a:lnTo>
                <a:lnTo>
                  <a:pt x="2515931" y="450872"/>
                </a:lnTo>
                <a:lnTo>
                  <a:pt x="0" y="450872"/>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a:off x="7073900" y="5702300"/>
            <a:ext cx="1355192" cy="323165"/>
          </a:xfrm>
          <a:prstGeom prst="rect">
            <a:avLst/>
          </a:prstGeom>
          <a:noFill/>
        </p:spPr>
        <p:txBody>
          <a:bodyPr vert="horz" rtlCol="0">
            <a:spAutoFit/>
          </a:bodyPr>
          <a:lstStyle/>
          <a:p>
            <a:r>
              <a:rPr lang="en-US" sz="1500" smtClean="0">
                <a:solidFill>
                  <a:srgbClr val="000000"/>
                </a:solidFill>
                <a:latin typeface="Arial - 20"/>
              </a:rPr>
              <a:t>Exam 15%</a:t>
            </a:r>
            <a:endParaRPr lang="en-US" sz="1500">
              <a:solidFill>
                <a:srgbClr val="000000"/>
              </a:solidFill>
              <a:latin typeface="Arial - 20"/>
            </a:endParaRPr>
          </a:p>
        </p:txBody>
      </p:sp>
      <p:sp>
        <p:nvSpPr>
          <p:cNvPr id="54" name="TextBox 53"/>
          <p:cNvSpPr txBox="1"/>
          <p:nvPr/>
        </p:nvSpPr>
        <p:spPr>
          <a:xfrm>
            <a:off x="7200900" y="3873500"/>
            <a:ext cx="1030630" cy="323165"/>
          </a:xfrm>
          <a:prstGeom prst="rect">
            <a:avLst/>
          </a:prstGeom>
          <a:noFill/>
        </p:spPr>
        <p:txBody>
          <a:bodyPr vert="horz" rtlCol="0">
            <a:spAutoFit/>
          </a:bodyPr>
          <a:lstStyle/>
          <a:p>
            <a:r>
              <a:rPr lang="en-US" sz="1500" smtClean="0">
                <a:solidFill>
                  <a:srgbClr val="000000"/>
                </a:solidFill>
                <a:latin typeface="Arial - 20"/>
              </a:rPr>
              <a:t>January</a:t>
            </a:r>
            <a:endParaRPr lang="en-US" sz="1500">
              <a:solidFill>
                <a:srgbClr val="000000"/>
              </a:solidFill>
              <a:latin typeface="Arial - 20"/>
            </a:endParaRPr>
          </a:p>
        </p:txBody>
      </p:sp>
      <p:sp>
        <p:nvSpPr>
          <p:cNvPr id="55" name="TextBox 54"/>
          <p:cNvSpPr txBox="1"/>
          <p:nvPr/>
        </p:nvSpPr>
        <p:spPr>
          <a:xfrm>
            <a:off x="7378700" y="5207000"/>
            <a:ext cx="677799" cy="323165"/>
          </a:xfrm>
          <a:prstGeom prst="rect">
            <a:avLst/>
          </a:prstGeom>
          <a:noFill/>
        </p:spPr>
        <p:txBody>
          <a:bodyPr vert="horz" rtlCol="0">
            <a:spAutoFit/>
          </a:bodyPr>
          <a:lstStyle/>
          <a:p>
            <a:r>
              <a:rPr lang="en-US" sz="1500" smtClean="0">
                <a:solidFill>
                  <a:srgbClr val="000000"/>
                </a:solidFill>
                <a:latin typeface="Arial - 20"/>
              </a:rPr>
              <a:t>June</a:t>
            </a:r>
            <a:endParaRPr lang="en-US" sz="1500">
              <a:solidFill>
                <a:srgbClr val="000000"/>
              </a:solidFill>
              <a:latin typeface="Arial - 20"/>
            </a:endParaRPr>
          </a:p>
        </p:txBody>
      </p:sp>
      <p:grpSp>
        <p:nvGrpSpPr>
          <p:cNvPr id="58" name="Group 57"/>
          <p:cNvGrpSpPr/>
          <p:nvPr/>
        </p:nvGrpSpPr>
        <p:grpSpPr>
          <a:xfrm>
            <a:off x="7137400" y="560906"/>
            <a:ext cx="1744134" cy="508664"/>
            <a:chOff x="7137400" y="560906"/>
            <a:chExt cx="1744134" cy="508664"/>
          </a:xfrm>
        </p:grpSpPr>
        <p:sp>
          <p:nvSpPr>
            <p:cNvPr id="56" name="Freeform 55">
              <a:hlinkClick r:id="rId2"/>
            </p:cNvPr>
            <p:cNvSpPr/>
            <p:nvPr/>
          </p:nvSpPr>
          <p:spPr>
            <a:xfrm>
              <a:off x="7137400" y="560906"/>
              <a:ext cx="1744134" cy="508664"/>
            </a:xfrm>
            <a:custGeom>
              <a:avLst/>
              <a:gdLst/>
              <a:ahLst/>
              <a:cxnLst/>
              <a:rect l="0" t="0" r="0" b="0"/>
              <a:pathLst>
                <a:path w="1744134" h="508664">
                  <a:moveTo>
                    <a:pt x="290689" y="0"/>
                  </a:moveTo>
                  <a:lnTo>
                    <a:pt x="1482389" y="0"/>
                  </a:lnTo>
                  <a:lnTo>
                    <a:pt x="1511583" y="1732"/>
                  </a:lnTo>
                  <a:lnTo>
                    <a:pt x="1563781" y="5917"/>
                  </a:lnTo>
                  <a:lnTo>
                    <a:pt x="1613260" y="14429"/>
                  </a:lnTo>
                  <a:lnTo>
                    <a:pt x="1636516" y="18615"/>
                  </a:lnTo>
                  <a:lnTo>
                    <a:pt x="1677339" y="30520"/>
                  </a:lnTo>
                  <a:lnTo>
                    <a:pt x="1706282" y="44083"/>
                  </a:lnTo>
                  <a:lnTo>
                    <a:pt x="1720878" y="51732"/>
                  </a:lnTo>
                  <a:lnTo>
                    <a:pt x="1735475" y="66957"/>
                  </a:lnTo>
                  <a:lnTo>
                    <a:pt x="1741163" y="75469"/>
                  </a:lnTo>
                  <a:lnTo>
                    <a:pt x="1741163" y="79655"/>
                  </a:lnTo>
                  <a:lnTo>
                    <a:pt x="1744133" y="84776"/>
                  </a:lnTo>
                  <a:lnTo>
                    <a:pt x="1744133" y="423885"/>
                  </a:lnTo>
                  <a:lnTo>
                    <a:pt x="1741163" y="428141"/>
                  </a:lnTo>
                  <a:lnTo>
                    <a:pt x="1741163" y="432398"/>
                  </a:lnTo>
                  <a:lnTo>
                    <a:pt x="1735475" y="440840"/>
                  </a:lnTo>
                  <a:lnTo>
                    <a:pt x="1720878" y="456063"/>
                  </a:lnTo>
                  <a:lnTo>
                    <a:pt x="1691933" y="470493"/>
                  </a:lnTo>
                  <a:lnTo>
                    <a:pt x="1677339" y="477276"/>
                  </a:lnTo>
                  <a:lnTo>
                    <a:pt x="1636516" y="489180"/>
                  </a:lnTo>
                  <a:lnTo>
                    <a:pt x="1590007" y="497621"/>
                  </a:lnTo>
                  <a:lnTo>
                    <a:pt x="1563781" y="501878"/>
                  </a:lnTo>
                  <a:lnTo>
                    <a:pt x="1511583" y="506135"/>
                  </a:lnTo>
                  <a:lnTo>
                    <a:pt x="1482389" y="507795"/>
                  </a:lnTo>
                  <a:lnTo>
                    <a:pt x="1468041" y="507795"/>
                  </a:lnTo>
                  <a:lnTo>
                    <a:pt x="1453444" y="508663"/>
                  </a:lnTo>
                  <a:lnTo>
                    <a:pt x="290689" y="508663"/>
                  </a:lnTo>
                  <a:lnTo>
                    <a:pt x="273124" y="507795"/>
                  </a:lnTo>
                  <a:lnTo>
                    <a:pt x="258775" y="507795"/>
                  </a:lnTo>
                  <a:lnTo>
                    <a:pt x="229584" y="506135"/>
                  </a:lnTo>
                  <a:lnTo>
                    <a:pt x="177382" y="501878"/>
                  </a:lnTo>
                  <a:lnTo>
                    <a:pt x="127903" y="493364"/>
                  </a:lnTo>
                  <a:lnTo>
                    <a:pt x="104649" y="489180"/>
                  </a:lnTo>
                  <a:lnTo>
                    <a:pt x="64075" y="477276"/>
                  </a:lnTo>
                  <a:lnTo>
                    <a:pt x="34882" y="463711"/>
                  </a:lnTo>
                  <a:lnTo>
                    <a:pt x="20287" y="456063"/>
                  </a:lnTo>
                  <a:lnTo>
                    <a:pt x="5940" y="440840"/>
                  </a:lnTo>
                  <a:lnTo>
                    <a:pt x="0" y="432398"/>
                  </a:lnTo>
                  <a:lnTo>
                    <a:pt x="0" y="75469"/>
                  </a:lnTo>
                  <a:lnTo>
                    <a:pt x="5940" y="66957"/>
                  </a:lnTo>
                  <a:lnTo>
                    <a:pt x="20287" y="51732"/>
                  </a:lnTo>
                  <a:lnTo>
                    <a:pt x="49479" y="37302"/>
                  </a:lnTo>
                  <a:lnTo>
                    <a:pt x="64075" y="30520"/>
                  </a:lnTo>
                  <a:lnTo>
                    <a:pt x="104649" y="18615"/>
                  </a:lnTo>
                  <a:lnTo>
                    <a:pt x="151159" y="10174"/>
                  </a:lnTo>
                  <a:lnTo>
                    <a:pt x="177382" y="5917"/>
                  </a:lnTo>
                  <a:lnTo>
                    <a:pt x="229584" y="1732"/>
                  </a:lnTo>
                  <a:lnTo>
                    <a:pt x="258775"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hlinkClick r:id="rId2"/>
            </p:cNvPr>
            <p:cNvSpPr txBox="1"/>
            <p:nvPr/>
          </p:nvSpPr>
          <p:spPr>
            <a:xfrm>
              <a:off x="7226300" y="6731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564848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1638018" y="2003228"/>
            <a:ext cx="3094511" cy="845989"/>
            <a:chOff x="1638018" y="2003228"/>
            <a:chExt cx="3094511" cy="845989"/>
          </a:xfrm>
        </p:grpSpPr>
        <p:sp>
          <p:nvSpPr>
            <p:cNvPr id="2" name="Freeform 1"/>
            <p:cNvSpPr/>
            <p:nvPr/>
          </p:nvSpPr>
          <p:spPr>
            <a:xfrm>
              <a:off x="1638018" y="2003228"/>
              <a:ext cx="3094511" cy="845989"/>
            </a:xfrm>
            <a:custGeom>
              <a:avLst/>
              <a:gdLst/>
              <a:ahLst/>
              <a:cxnLst/>
              <a:rect l="0" t="0" r="0" b="0"/>
              <a:pathLst>
                <a:path w="3094511" h="845989">
                  <a:moveTo>
                    <a:pt x="515752" y="0"/>
                  </a:moveTo>
                  <a:lnTo>
                    <a:pt x="2630114" y="0"/>
                  </a:lnTo>
                  <a:lnTo>
                    <a:pt x="2681909" y="2881"/>
                  </a:lnTo>
                  <a:lnTo>
                    <a:pt x="2774524" y="9840"/>
                  </a:lnTo>
                  <a:lnTo>
                    <a:pt x="2862311" y="24001"/>
                  </a:lnTo>
                  <a:lnTo>
                    <a:pt x="2903572" y="30960"/>
                  </a:lnTo>
                  <a:lnTo>
                    <a:pt x="2975996"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4" y="782509"/>
                  </a:lnTo>
                  <a:lnTo>
                    <a:pt x="2975996" y="793788"/>
                  </a:lnTo>
                  <a:lnTo>
                    <a:pt x="2903572" y="813589"/>
                  </a:lnTo>
                  <a:lnTo>
                    <a:pt x="2821051" y="827629"/>
                  </a:lnTo>
                  <a:lnTo>
                    <a:pt x="2774524" y="834708"/>
                  </a:lnTo>
                  <a:lnTo>
                    <a:pt x="2681909" y="841788"/>
                  </a:lnTo>
                  <a:lnTo>
                    <a:pt x="2630114" y="844548"/>
                  </a:lnTo>
                  <a:lnTo>
                    <a:pt x="2604656" y="844548"/>
                  </a:lnTo>
                  <a:lnTo>
                    <a:pt x="2578758" y="845988"/>
                  </a:lnTo>
                  <a:lnTo>
                    <a:pt x="515752" y="845988"/>
                  </a:lnTo>
                  <a:lnTo>
                    <a:pt x="484586" y="844548"/>
                  </a:lnTo>
                  <a:lnTo>
                    <a:pt x="459129" y="844548"/>
                  </a:lnTo>
                  <a:lnTo>
                    <a:pt x="407334" y="841788"/>
                  </a:lnTo>
                  <a:lnTo>
                    <a:pt x="314719" y="834708"/>
                  </a:lnTo>
                  <a:lnTo>
                    <a:pt x="226931" y="820548"/>
                  </a:lnTo>
                  <a:lnTo>
                    <a:pt x="185670" y="813589"/>
                  </a:lnTo>
                  <a:lnTo>
                    <a:pt x="113685" y="793788"/>
                  </a:lnTo>
                  <a:lnTo>
                    <a:pt x="61891" y="771229"/>
                  </a:lnTo>
                  <a:lnTo>
                    <a:pt x="35993" y="758509"/>
                  </a:lnTo>
                  <a:lnTo>
                    <a:pt x="10535" y="733190"/>
                  </a:lnTo>
                  <a:lnTo>
                    <a:pt x="0" y="719150"/>
                  </a:lnTo>
                  <a:lnTo>
                    <a:pt x="0" y="125518"/>
                  </a:lnTo>
                  <a:lnTo>
                    <a:pt x="10535" y="111359"/>
                  </a:lnTo>
                  <a:lnTo>
                    <a:pt x="35993" y="86039"/>
                  </a:lnTo>
                  <a:lnTo>
                    <a:pt x="87788" y="62040"/>
                  </a:lnTo>
                  <a:lnTo>
                    <a:pt x="113685" y="50759"/>
                  </a:lnTo>
                  <a:lnTo>
                    <a:pt x="185670" y="30960"/>
                  </a:lnTo>
                  <a:lnTo>
                    <a:pt x="268191" y="16920"/>
                  </a:lnTo>
                  <a:lnTo>
                    <a:pt x="314719" y="9840"/>
                  </a:lnTo>
                  <a:lnTo>
                    <a:pt x="407334"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968500" y="2235200"/>
              <a:ext cx="2575052" cy="384721"/>
            </a:xfrm>
            <a:prstGeom prst="rect">
              <a:avLst/>
            </a:prstGeom>
            <a:noFill/>
          </p:spPr>
          <p:txBody>
            <a:bodyPr vert="horz" rtlCol="0">
              <a:spAutoFit/>
            </a:bodyPr>
            <a:lstStyle/>
            <a:p>
              <a:r>
                <a:rPr lang="en-US" sz="1900" smtClean="0">
                  <a:solidFill>
                    <a:srgbClr val="000000"/>
                  </a:solidFill>
                  <a:latin typeface="Arial - 26"/>
                </a:rPr>
                <a:t>Full Year Course</a:t>
              </a:r>
              <a:endParaRPr lang="en-US" sz="1900">
                <a:solidFill>
                  <a:srgbClr val="000000"/>
                </a:solidFill>
                <a:latin typeface="Arial - 26"/>
              </a:endParaRPr>
            </a:p>
          </p:txBody>
        </p:sp>
      </p:grpSp>
      <p:grpSp>
        <p:nvGrpSpPr>
          <p:cNvPr id="7" name="Group 6"/>
          <p:cNvGrpSpPr/>
          <p:nvPr/>
        </p:nvGrpSpPr>
        <p:grpSpPr>
          <a:xfrm>
            <a:off x="5789619" y="2003228"/>
            <a:ext cx="3405181" cy="845989"/>
            <a:chOff x="5789619" y="2003228"/>
            <a:chExt cx="3405181" cy="845989"/>
          </a:xfrm>
        </p:grpSpPr>
        <p:sp>
          <p:nvSpPr>
            <p:cNvPr id="5" name="Freeform 4"/>
            <p:cNvSpPr/>
            <p:nvPr/>
          </p:nvSpPr>
          <p:spPr>
            <a:xfrm>
              <a:off x="5789619" y="2003228"/>
              <a:ext cx="3094511" cy="845989"/>
            </a:xfrm>
            <a:custGeom>
              <a:avLst/>
              <a:gdLst/>
              <a:ahLst/>
              <a:cxnLst/>
              <a:rect l="0" t="0" r="0" b="0"/>
              <a:pathLst>
                <a:path w="3094511" h="845989">
                  <a:moveTo>
                    <a:pt x="515753" y="0"/>
                  </a:moveTo>
                  <a:lnTo>
                    <a:pt x="2630114" y="0"/>
                  </a:lnTo>
                  <a:lnTo>
                    <a:pt x="2681911" y="2881"/>
                  </a:lnTo>
                  <a:lnTo>
                    <a:pt x="2774524" y="9840"/>
                  </a:lnTo>
                  <a:lnTo>
                    <a:pt x="2862313" y="24001"/>
                  </a:lnTo>
                  <a:lnTo>
                    <a:pt x="2903571" y="30960"/>
                  </a:lnTo>
                  <a:lnTo>
                    <a:pt x="2975999" y="50759"/>
                  </a:lnTo>
                  <a:lnTo>
                    <a:pt x="3027354" y="73320"/>
                  </a:lnTo>
                  <a:lnTo>
                    <a:pt x="3053249" y="86039"/>
                  </a:lnTo>
                  <a:lnTo>
                    <a:pt x="3079148" y="111359"/>
                  </a:lnTo>
                  <a:lnTo>
                    <a:pt x="3089242" y="125518"/>
                  </a:lnTo>
                  <a:lnTo>
                    <a:pt x="3089242" y="132479"/>
                  </a:lnTo>
                  <a:lnTo>
                    <a:pt x="3094510" y="140998"/>
                  </a:lnTo>
                  <a:lnTo>
                    <a:pt x="3094510" y="704990"/>
                  </a:lnTo>
                  <a:lnTo>
                    <a:pt x="3089242" y="712070"/>
                  </a:lnTo>
                  <a:lnTo>
                    <a:pt x="3089242" y="719150"/>
                  </a:lnTo>
                  <a:lnTo>
                    <a:pt x="3079148" y="733190"/>
                  </a:lnTo>
                  <a:lnTo>
                    <a:pt x="3053249" y="758509"/>
                  </a:lnTo>
                  <a:lnTo>
                    <a:pt x="3001898" y="782509"/>
                  </a:lnTo>
                  <a:lnTo>
                    <a:pt x="2975999" y="793788"/>
                  </a:lnTo>
                  <a:lnTo>
                    <a:pt x="2903571" y="813589"/>
                  </a:lnTo>
                  <a:lnTo>
                    <a:pt x="2821052" y="827629"/>
                  </a:lnTo>
                  <a:lnTo>
                    <a:pt x="2774524" y="834708"/>
                  </a:lnTo>
                  <a:lnTo>
                    <a:pt x="2681911" y="841788"/>
                  </a:lnTo>
                  <a:lnTo>
                    <a:pt x="2630114" y="844548"/>
                  </a:lnTo>
                  <a:lnTo>
                    <a:pt x="2604657" y="844548"/>
                  </a:lnTo>
                  <a:lnTo>
                    <a:pt x="2578759" y="845988"/>
                  </a:lnTo>
                  <a:lnTo>
                    <a:pt x="515753" y="845988"/>
                  </a:lnTo>
                  <a:lnTo>
                    <a:pt x="484588" y="844548"/>
                  </a:lnTo>
                  <a:lnTo>
                    <a:pt x="459130" y="844548"/>
                  </a:lnTo>
                  <a:lnTo>
                    <a:pt x="407336" y="841788"/>
                  </a:lnTo>
                  <a:lnTo>
                    <a:pt x="314720" y="834708"/>
                  </a:lnTo>
                  <a:lnTo>
                    <a:pt x="226931" y="820548"/>
                  </a:lnTo>
                  <a:lnTo>
                    <a:pt x="185671" y="813589"/>
                  </a:lnTo>
                  <a:lnTo>
                    <a:pt x="113685" y="793788"/>
                  </a:lnTo>
                  <a:lnTo>
                    <a:pt x="61891" y="771229"/>
                  </a:lnTo>
                  <a:lnTo>
                    <a:pt x="35994" y="758509"/>
                  </a:lnTo>
                  <a:lnTo>
                    <a:pt x="10534" y="733190"/>
                  </a:lnTo>
                  <a:lnTo>
                    <a:pt x="0" y="719150"/>
                  </a:lnTo>
                  <a:lnTo>
                    <a:pt x="0" y="125518"/>
                  </a:lnTo>
                  <a:lnTo>
                    <a:pt x="10534" y="111359"/>
                  </a:lnTo>
                  <a:lnTo>
                    <a:pt x="35994" y="86039"/>
                  </a:lnTo>
                  <a:lnTo>
                    <a:pt x="87790" y="62040"/>
                  </a:lnTo>
                  <a:lnTo>
                    <a:pt x="113685" y="50759"/>
                  </a:lnTo>
                  <a:lnTo>
                    <a:pt x="185671" y="30960"/>
                  </a:lnTo>
                  <a:lnTo>
                    <a:pt x="268191" y="16920"/>
                  </a:lnTo>
                  <a:lnTo>
                    <a:pt x="314720" y="9840"/>
                  </a:lnTo>
                  <a:lnTo>
                    <a:pt x="407336" y="2881"/>
                  </a:lnTo>
                  <a:lnTo>
                    <a:pt x="459130"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337300" y="2235200"/>
              <a:ext cx="2857500" cy="384721"/>
            </a:xfrm>
            <a:prstGeom prst="rect">
              <a:avLst/>
            </a:prstGeom>
            <a:noFill/>
          </p:spPr>
          <p:txBody>
            <a:bodyPr vert="horz" rtlCol="0">
              <a:spAutoFit/>
            </a:bodyPr>
            <a:lstStyle/>
            <a:p>
              <a:r>
                <a:rPr lang="en-US" sz="1900" smtClean="0">
                  <a:solidFill>
                    <a:srgbClr val="000000"/>
                  </a:solidFill>
                  <a:latin typeface="Arial - 26"/>
                </a:rPr>
                <a:t>Term weights</a:t>
              </a:r>
              <a:endParaRPr lang="en-US" sz="1900">
                <a:solidFill>
                  <a:srgbClr val="000000"/>
                </a:solidFill>
                <a:latin typeface="Arial - 26"/>
              </a:endParaRPr>
            </a:p>
          </p:txBody>
        </p:sp>
      </p:grpSp>
      <p:sp>
        <p:nvSpPr>
          <p:cNvPr id="8" name="TextBox 7"/>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#9</a:t>
            </a:r>
            <a:endParaRPr lang="en-US" sz="2700">
              <a:solidFill>
                <a:srgbClr val="000000"/>
              </a:solidFill>
              <a:latin typeface="Arial - 36"/>
            </a:endParaRPr>
          </a:p>
        </p:txBody>
      </p:sp>
      <p:sp>
        <p:nvSpPr>
          <p:cNvPr id="9" name="TextBox 8"/>
          <p:cNvSpPr txBox="1"/>
          <p:nvPr/>
        </p:nvSpPr>
        <p:spPr>
          <a:xfrm>
            <a:off x="2590800" y="4203700"/>
            <a:ext cx="1326921" cy="323165"/>
          </a:xfrm>
          <a:prstGeom prst="rect">
            <a:avLst/>
          </a:prstGeom>
          <a:noFill/>
        </p:spPr>
        <p:txBody>
          <a:bodyPr vert="horz" rtlCol="0">
            <a:spAutoFit/>
          </a:bodyPr>
          <a:lstStyle/>
          <a:p>
            <a:r>
              <a:rPr lang="en-US" sz="1500" smtClean="0">
                <a:solidFill>
                  <a:srgbClr val="000000"/>
                </a:solidFill>
                <a:latin typeface="Arial - 20"/>
              </a:rPr>
              <a:t>Example:  </a:t>
            </a:r>
            <a:endParaRPr lang="en-US" sz="1500">
              <a:solidFill>
                <a:srgbClr val="000000"/>
              </a:solidFill>
              <a:latin typeface="Arial - 20"/>
            </a:endParaRPr>
          </a:p>
        </p:txBody>
      </p:sp>
      <p:sp>
        <p:nvSpPr>
          <p:cNvPr id="10" name="Oval 9"/>
          <p:cNvSpPr/>
          <p:nvPr/>
        </p:nvSpPr>
        <p:spPr>
          <a:xfrm>
            <a:off x="4194048" y="486664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330700" y="5092700"/>
            <a:ext cx="465836" cy="323165"/>
          </a:xfrm>
          <a:prstGeom prst="rect">
            <a:avLst/>
          </a:prstGeom>
          <a:noFill/>
        </p:spPr>
        <p:txBody>
          <a:bodyPr vert="horz" rtlCol="0">
            <a:spAutoFit/>
          </a:bodyPr>
          <a:lstStyle/>
          <a:p>
            <a:r>
              <a:rPr lang="en-US" sz="1500" smtClean="0">
                <a:solidFill>
                  <a:srgbClr val="000000"/>
                </a:solidFill>
                <a:latin typeface="Arial - 20"/>
              </a:rPr>
              <a:t>S1</a:t>
            </a:r>
            <a:endParaRPr lang="en-US" sz="1500">
              <a:solidFill>
                <a:srgbClr val="000000"/>
              </a:solidFill>
              <a:latin typeface="Arial - 20"/>
            </a:endParaRPr>
          </a:p>
        </p:txBody>
      </p:sp>
      <p:sp>
        <p:nvSpPr>
          <p:cNvPr id="12" name="Oval 11"/>
          <p:cNvSpPr/>
          <p:nvPr/>
        </p:nvSpPr>
        <p:spPr>
          <a:xfrm>
            <a:off x="4194048" y="601853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330700" y="6248400"/>
            <a:ext cx="465836" cy="323165"/>
          </a:xfrm>
          <a:prstGeom prst="rect">
            <a:avLst/>
          </a:prstGeom>
          <a:noFill/>
        </p:spPr>
        <p:txBody>
          <a:bodyPr vert="horz" rtlCol="0">
            <a:spAutoFit/>
          </a:bodyPr>
          <a:lstStyle/>
          <a:p>
            <a:r>
              <a:rPr lang="en-US" sz="1500" smtClean="0">
                <a:solidFill>
                  <a:srgbClr val="000000"/>
                </a:solidFill>
                <a:latin typeface="Arial - 20"/>
              </a:rPr>
              <a:t>S2</a:t>
            </a:r>
            <a:endParaRPr lang="en-US" sz="1500">
              <a:solidFill>
                <a:srgbClr val="000000"/>
              </a:solidFill>
              <a:latin typeface="Arial - 20"/>
            </a:endParaRPr>
          </a:p>
        </p:txBody>
      </p:sp>
      <p:sp>
        <p:nvSpPr>
          <p:cNvPr id="14" name="TextBox 13"/>
          <p:cNvSpPr txBox="1"/>
          <p:nvPr/>
        </p:nvSpPr>
        <p:spPr>
          <a:xfrm>
            <a:off x="5995467" y="5207000"/>
            <a:ext cx="519633" cy="1154162"/>
          </a:xfrm>
          <a:prstGeom prst="rect">
            <a:avLst/>
          </a:prstGeom>
          <a:noFill/>
        </p:spPr>
        <p:txBody>
          <a:bodyPr vert="horz" rtlCol="0">
            <a:spAutoFit/>
          </a:bodyPr>
          <a:lstStyle/>
          <a:p>
            <a:r>
              <a:rPr lang="en-US" sz="6900" smtClean="0">
                <a:solidFill>
                  <a:srgbClr val="000000"/>
                </a:solidFill>
                <a:latin typeface="Arial - 92"/>
              </a:rPr>
              <a:t>{</a:t>
            </a:r>
            <a:endParaRPr lang="en-US" sz="6900">
              <a:solidFill>
                <a:srgbClr val="000000"/>
              </a:solidFill>
              <a:latin typeface="Arial - 92"/>
            </a:endParaRPr>
          </a:p>
        </p:txBody>
      </p:sp>
      <p:sp>
        <p:nvSpPr>
          <p:cNvPr id="15" name="TextBox 14"/>
          <p:cNvSpPr txBox="1"/>
          <p:nvPr/>
        </p:nvSpPr>
        <p:spPr>
          <a:xfrm>
            <a:off x="5308600" y="5080000"/>
            <a:ext cx="635381" cy="323165"/>
          </a:xfrm>
          <a:prstGeom prst="rect">
            <a:avLst/>
          </a:prstGeom>
          <a:noFill/>
        </p:spPr>
        <p:txBody>
          <a:bodyPr vert="horz" rtlCol="0">
            <a:spAutoFit/>
          </a:bodyPr>
          <a:lstStyle/>
          <a:p>
            <a:r>
              <a:rPr lang="en-US" sz="1500" b="1" smtClean="0">
                <a:solidFill>
                  <a:srgbClr val="000000"/>
                </a:solidFill>
                <a:latin typeface="Arial - 20"/>
              </a:rPr>
              <a:t>50%</a:t>
            </a:r>
            <a:endParaRPr lang="en-US" sz="1500" b="1">
              <a:solidFill>
                <a:srgbClr val="000000"/>
              </a:solidFill>
              <a:latin typeface="Arial - 20"/>
            </a:endParaRPr>
          </a:p>
        </p:txBody>
      </p:sp>
      <p:sp>
        <p:nvSpPr>
          <p:cNvPr id="16" name="TextBox 15"/>
          <p:cNvSpPr txBox="1"/>
          <p:nvPr/>
        </p:nvSpPr>
        <p:spPr>
          <a:xfrm>
            <a:off x="5308600" y="6235700"/>
            <a:ext cx="635381" cy="323165"/>
          </a:xfrm>
          <a:prstGeom prst="rect">
            <a:avLst/>
          </a:prstGeom>
          <a:noFill/>
        </p:spPr>
        <p:txBody>
          <a:bodyPr vert="horz" rtlCol="0">
            <a:spAutoFit/>
          </a:bodyPr>
          <a:lstStyle/>
          <a:p>
            <a:r>
              <a:rPr lang="en-US" sz="1500" b="1" smtClean="0">
                <a:solidFill>
                  <a:srgbClr val="000000"/>
                </a:solidFill>
                <a:latin typeface="Arial - 20"/>
              </a:rPr>
              <a:t>50%</a:t>
            </a:r>
            <a:endParaRPr lang="en-US" sz="1500" b="1">
              <a:solidFill>
                <a:srgbClr val="000000"/>
              </a:solidFill>
              <a:latin typeface="Arial - 20"/>
            </a:endParaRPr>
          </a:p>
        </p:txBody>
      </p:sp>
      <p:sp>
        <p:nvSpPr>
          <p:cNvPr id="17" name="TextBox 16"/>
          <p:cNvSpPr txBox="1"/>
          <p:nvPr/>
        </p:nvSpPr>
        <p:spPr>
          <a:xfrm>
            <a:off x="2476500" y="6235700"/>
            <a:ext cx="1453896" cy="323165"/>
          </a:xfrm>
          <a:prstGeom prst="rect">
            <a:avLst/>
          </a:prstGeom>
          <a:noFill/>
        </p:spPr>
        <p:txBody>
          <a:bodyPr vert="horz" rtlCol="0">
            <a:spAutoFit/>
          </a:bodyPr>
          <a:lstStyle/>
          <a:p>
            <a:r>
              <a:rPr lang="en-US" sz="1500" smtClean="0">
                <a:solidFill>
                  <a:srgbClr val="FF0000"/>
                </a:solidFill>
                <a:latin typeface="Arial - 20"/>
              </a:rPr>
              <a:t>Exam in S2</a:t>
            </a:r>
            <a:endParaRPr lang="en-US" sz="1500">
              <a:solidFill>
                <a:srgbClr val="FF0000"/>
              </a:solidFill>
              <a:latin typeface="Arial - 20"/>
            </a:endParaRPr>
          </a:p>
        </p:txBody>
      </p:sp>
      <p:grpSp>
        <p:nvGrpSpPr>
          <p:cNvPr id="20" name="Group 19"/>
          <p:cNvGrpSpPr/>
          <p:nvPr/>
        </p:nvGrpSpPr>
        <p:grpSpPr>
          <a:xfrm>
            <a:off x="6616700" y="5582539"/>
            <a:ext cx="718820" cy="718820"/>
            <a:chOff x="6616700" y="5582539"/>
            <a:chExt cx="718820" cy="718820"/>
          </a:xfrm>
        </p:grpSpPr>
        <p:sp>
          <p:nvSpPr>
            <p:cNvPr id="18" name="Oval 17"/>
            <p:cNvSpPr/>
            <p:nvPr/>
          </p:nvSpPr>
          <p:spPr>
            <a:xfrm>
              <a:off x="6616700" y="5582539"/>
              <a:ext cx="718820" cy="718820"/>
            </a:xfrm>
            <a:prstGeom prst="ellipse">
              <a:avLst/>
            </a:prstGeom>
            <a:solidFill>
              <a:srgbClr val="FFFF0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6743700" y="5803900"/>
              <a:ext cx="465836" cy="323165"/>
            </a:xfrm>
            <a:prstGeom prst="rect">
              <a:avLst/>
            </a:prstGeom>
            <a:noFill/>
          </p:spPr>
          <p:txBody>
            <a:bodyPr vert="horz" rtlCol="0">
              <a:spAutoFit/>
            </a:bodyPr>
            <a:lstStyle/>
            <a:p>
              <a:r>
                <a:rPr lang="en-US" sz="1500" smtClean="0">
                  <a:solidFill>
                    <a:srgbClr val="000000"/>
                  </a:solidFill>
                  <a:latin typeface="Arial - 20"/>
                </a:rPr>
                <a:t>F1</a:t>
              </a:r>
              <a:endParaRPr lang="en-US" sz="1500">
                <a:solidFill>
                  <a:srgbClr val="000000"/>
                </a:solidFill>
                <a:latin typeface="Arial - 20"/>
              </a:endParaRPr>
            </a:p>
          </p:txBody>
        </p:sp>
      </p:grpSp>
      <p:sp>
        <p:nvSpPr>
          <p:cNvPr id="21" name="TextBox 20"/>
          <p:cNvSpPr txBox="1"/>
          <p:nvPr/>
        </p:nvSpPr>
        <p:spPr>
          <a:xfrm>
            <a:off x="2476500" y="5092700"/>
            <a:ext cx="1453896" cy="323165"/>
          </a:xfrm>
          <a:prstGeom prst="rect">
            <a:avLst/>
          </a:prstGeom>
          <a:noFill/>
        </p:spPr>
        <p:txBody>
          <a:bodyPr vert="horz" rtlCol="0">
            <a:spAutoFit/>
          </a:bodyPr>
          <a:lstStyle/>
          <a:p>
            <a:r>
              <a:rPr lang="en-US" sz="1500" smtClean="0">
                <a:solidFill>
                  <a:srgbClr val="FF0000"/>
                </a:solidFill>
                <a:latin typeface="Arial - 20"/>
              </a:rPr>
              <a:t>Exam in S1</a:t>
            </a:r>
            <a:endParaRPr lang="en-US" sz="1500">
              <a:solidFill>
                <a:srgbClr val="FF0000"/>
              </a:solidFill>
              <a:latin typeface="Arial - 20"/>
            </a:endParaRPr>
          </a:p>
        </p:txBody>
      </p:sp>
      <p:grpSp>
        <p:nvGrpSpPr>
          <p:cNvPr id="24" name="Group 23"/>
          <p:cNvGrpSpPr/>
          <p:nvPr/>
        </p:nvGrpSpPr>
        <p:grpSpPr>
          <a:xfrm>
            <a:off x="7228437" y="560906"/>
            <a:ext cx="1744134" cy="508664"/>
            <a:chOff x="7228437" y="560906"/>
            <a:chExt cx="1744134" cy="508664"/>
          </a:xfrm>
        </p:grpSpPr>
        <p:sp>
          <p:nvSpPr>
            <p:cNvPr id="22" name="Freeform 21">
              <a:hlinkClick r:id="rId2"/>
            </p:cNvPr>
            <p:cNvSpPr/>
            <p:nvPr/>
          </p:nvSpPr>
          <p:spPr>
            <a:xfrm>
              <a:off x="7228437" y="560906"/>
              <a:ext cx="1744134" cy="508664"/>
            </a:xfrm>
            <a:custGeom>
              <a:avLst/>
              <a:gdLst/>
              <a:ahLst/>
              <a:cxnLst/>
              <a:rect l="0" t="0" r="0" b="0"/>
              <a:pathLst>
                <a:path w="1744134" h="508664">
                  <a:moveTo>
                    <a:pt x="290689" y="0"/>
                  </a:moveTo>
                  <a:lnTo>
                    <a:pt x="1482390" y="0"/>
                  </a:lnTo>
                  <a:lnTo>
                    <a:pt x="1511584" y="1732"/>
                  </a:lnTo>
                  <a:lnTo>
                    <a:pt x="1563782" y="5917"/>
                  </a:lnTo>
                  <a:lnTo>
                    <a:pt x="1613261" y="14429"/>
                  </a:lnTo>
                  <a:lnTo>
                    <a:pt x="1636516" y="18615"/>
                  </a:lnTo>
                  <a:lnTo>
                    <a:pt x="1677338" y="30520"/>
                  </a:lnTo>
                  <a:lnTo>
                    <a:pt x="1706282" y="44083"/>
                  </a:lnTo>
                  <a:lnTo>
                    <a:pt x="1720878" y="51732"/>
                  </a:lnTo>
                  <a:lnTo>
                    <a:pt x="1735475" y="66957"/>
                  </a:lnTo>
                  <a:lnTo>
                    <a:pt x="1741164" y="75469"/>
                  </a:lnTo>
                  <a:lnTo>
                    <a:pt x="1741164" y="79655"/>
                  </a:lnTo>
                  <a:lnTo>
                    <a:pt x="1744133" y="84776"/>
                  </a:lnTo>
                  <a:lnTo>
                    <a:pt x="1744133" y="423885"/>
                  </a:lnTo>
                  <a:lnTo>
                    <a:pt x="1741164" y="428141"/>
                  </a:lnTo>
                  <a:lnTo>
                    <a:pt x="1741164" y="432398"/>
                  </a:lnTo>
                  <a:lnTo>
                    <a:pt x="1735475" y="440840"/>
                  </a:lnTo>
                  <a:lnTo>
                    <a:pt x="1720878" y="456063"/>
                  </a:lnTo>
                  <a:lnTo>
                    <a:pt x="1691934" y="470493"/>
                  </a:lnTo>
                  <a:lnTo>
                    <a:pt x="1677338" y="477276"/>
                  </a:lnTo>
                  <a:lnTo>
                    <a:pt x="1636516" y="489180"/>
                  </a:lnTo>
                  <a:lnTo>
                    <a:pt x="1590008" y="497621"/>
                  </a:lnTo>
                  <a:lnTo>
                    <a:pt x="1563782" y="501878"/>
                  </a:lnTo>
                  <a:lnTo>
                    <a:pt x="1511584" y="506135"/>
                  </a:lnTo>
                  <a:lnTo>
                    <a:pt x="1482390" y="507795"/>
                  </a:lnTo>
                  <a:lnTo>
                    <a:pt x="1468041" y="507795"/>
                  </a:lnTo>
                  <a:lnTo>
                    <a:pt x="1453444" y="508663"/>
                  </a:lnTo>
                  <a:lnTo>
                    <a:pt x="290689" y="508663"/>
                  </a:lnTo>
                  <a:lnTo>
                    <a:pt x="273124" y="507795"/>
                  </a:lnTo>
                  <a:lnTo>
                    <a:pt x="258776" y="507795"/>
                  </a:lnTo>
                  <a:lnTo>
                    <a:pt x="229584" y="506135"/>
                  </a:lnTo>
                  <a:lnTo>
                    <a:pt x="177382" y="501878"/>
                  </a:lnTo>
                  <a:lnTo>
                    <a:pt x="127903" y="493364"/>
                  </a:lnTo>
                  <a:lnTo>
                    <a:pt x="104649" y="489180"/>
                  </a:lnTo>
                  <a:lnTo>
                    <a:pt x="64076" y="477276"/>
                  </a:lnTo>
                  <a:lnTo>
                    <a:pt x="34882" y="463711"/>
                  </a:lnTo>
                  <a:lnTo>
                    <a:pt x="20286" y="456063"/>
                  </a:lnTo>
                  <a:lnTo>
                    <a:pt x="5939" y="440840"/>
                  </a:lnTo>
                  <a:lnTo>
                    <a:pt x="0" y="432398"/>
                  </a:lnTo>
                  <a:lnTo>
                    <a:pt x="0" y="75469"/>
                  </a:lnTo>
                  <a:lnTo>
                    <a:pt x="5939" y="66957"/>
                  </a:lnTo>
                  <a:lnTo>
                    <a:pt x="20286" y="51732"/>
                  </a:lnTo>
                  <a:lnTo>
                    <a:pt x="49479" y="37302"/>
                  </a:lnTo>
                  <a:lnTo>
                    <a:pt x="64076" y="30520"/>
                  </a:lnTo>
                  <a:lnTo>
                    <a:pt x="104649" y="18615"/>
                  </a:lnTo>
                  <a:lnTo>
                    <a:pt x="151160" y="10174"/>
                  </a:lnTo>
                  <a:lnTo>
                    <a:pt x="177382" y="5917"/>
                  </a:lnTo>
                  <a:lnTo>
                    <a:pt x="229584" y="1732"/>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hlinkClick r:id="rId2"/>
            </p:cNvPr>
            <p:cNvSpPr txBox="1"/>
            <p:nvPr/>
          </p:nvSpPr>
          <p:spPr>
            <a:xfrm>
              <a:off x="7327900" y="6731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198489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7458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reeform 1"/>
          <p:cNvSpPr/>
          <p:nvPr/>
        </p:nvSpPr>
        <p:spPr>
          <a:xfrm>
            <a:off x="2772833" y="846667"/>
            <a:ext cx="4165601" cy="948267"/>
          </a:xfrm>
          <a:custGeom>
            <a:avLst/>
            <a:gdLst/>
            <a:ahLst/>
            <a:cxnLst/>
            <a:rect l="0" t="0" r="0" b="0"/>
            <a:pathLst>
              <a:path w="4165601" h="948267">
                <a:moveTo>
                  <a:pt x="694267" y="0"/>
                </a:moveTo>
                <a:lnTo>
                  <a:pt x="3540465" y="0"/>
                </a:lnTo>
                <a:lnTo>
                  <a:pt x="3610187" y="3228"/>
                </a:lnTo>
                <a:lnTo>
                  <a:pt x="3734859" y="11029"/>
                </a:lnTo>
                <a:lnTo>
                  <a:pt x="3853032" y="26901"/>
                </a:lnTo>
                <a:lnTo>
                  <a:pt x="3908573" y="34702"/>
                </a:lnTo>
                <a:lnTo>
                  <a:pt x="4006065" y="56896"/>
                </a:lnTo>
                <a:lnTo>
                  <a:pt x="4075198" y="82183"/>
                </a:lnTo>
                <a:lnTo>
                  <a:pt x="4110059" y="96440"/>
                </a:lnTo>
                <a:lnTo>
                  <a:pt x="4144921" y="124821"/>
                </a:lnTo>
                <a:lnTo>
                  <a:pt x="4158510" y="140693"/>
                </a:lnTo>
                <a:lnTo>
                  <a:pt x="4158510" y="148494"/>
                </a:lnTo>
                <a:lnTo>
                  <a:pt x="4165600" y="158044"/>
                </a:lnTo>
                <a:lnTo>
                  <a:pt x="4165600" y="790222"/>
                </a:lnTo>
                <a:lnTo>
                  <a:pt x="4158510" y="798157"/>
                </a:lnTo>
                <a:lnTo>
                  <a:pt x="4158510" y="806093"/>
                </a:lnTo>
                <a:lnTo>
                  <a:pt x="4144921" y="821831"/>
                </a:lnTo>
                <a:lnTo>
                  <a:pt x="4110059" y="850212"/>
                </a:lnTo>
                <a:lnTo>
                  <a:pt x="4040928" y="877113"/>
                </a:lnTo>
                <a:lnTo>
                  <a:pt x="4006065" y="889756"/>
                </a:lnTo>
                <a:lnTo>
                  <a:pt x="3908573" y="911950"/>
                </a:lnTo>
                <a:lnTo>
                  <a:pt x="3797491" y="927687"/>
                </a:lnTo>
                <a:lnTo>
                  <a:pt x="3734859" y="935623"/>
                </a:lnTo>
                <a:lnTo>
                  <a:pt x="3610187" y="943558"/>
                </a:lnTo>
                <a:lnTo>
                  <a:pt x="3540465" y="946652"/>
                </a:lnTo>
                <a:lnTo>
                  <a:pt x="3506195" y="946652"/>
                </a:lnTo>
                <a:lnTo>
                  <a:pt x="3471334" y="948266"/>
                </a:lnTo>
                <a:lnTo>
                  <a:pt x="694267" y="948266"/>
                </a:lnTo>
                <a:lnTo>
                  <a:pt x="652315" y="946652"/>
                </a:lnTo>
                <a:lnTo>
                  <a:pt x="618045" y="946652"/>
                </a:lnTo>
                <a:lnTo>
                  <a:pt x="548322" y="943558"/>
                </a:lnTo>
                <a:lnTo>
                  <a:pt x="423650" y="935623"/>
                </a:lnTo>
                <a:lnTo>
                  <a:pt x="305477" y="919751"/>
                </a:lnTo>
                <a:lnTo>
                  <a:pt x="249936" y="911950"/>
                </a:lnTo>
                <a:lnTo>
                  <a:pt x="153034" y="889756"/>
                </a:lnTo>
                <a:lnTo>
                  <a:pt x="83312" y="864469"/>
                </a:lnTo>
                <a:lnTo>
                  <a:pt x="48452" y="850212"/>
                </a:lnTo>
                <a:lnTo>
                  <a:pt x="14181" y="821831"/>
                </a:lnTo>
                <a:lnTo>
                  <a:pt x="0" y="806093"/>
                </a:lnTo>
                <a:lnTo>
                  <a:pt x="0" y="140693"/>
                </a:lnTo>
                <a:lnTo>
                  <a:pt x="14181" y="124821"/>
                </a:lnTo>
                <a:lnTo>
                  <a:pt x="48452" y="96440"/>
                </a:lnTo>
                <a:lnTo>
                  <a:pt x="118173" y="69539"/>
                </a:lnTo>
                <a:lnTo>
                  <a:pt x="153034" y="56896"/>
                </a:lnTo>
                <a:lnTo>
                  <a:pt x="249936" y="34702"/>
                </a:lnTo>
                <a:lnTo>
                  <a:pt x="361019" y="18965"/>
                </a:lnTo>
                <a:lnTo>
                  <a:pt x="423650" y="11029"/>
                </a:lnTo>
                <a:lnTo>
                  <a:pt x="548322" y="3228"/>
                </a:lnTo>
                <a:lnTo>
                  <a:pt x="618045" y="0"/>
                </a:lnTo>
                <a:close/>
              </a:path>
            </a:pathLst>
          </a:custGeom>
          <a:gradFill flip="none" rotWithShape="1">
            <a:gsLst>
              <a:gs pos="0">
                <a:srgbClr val="68838B"/>
              </a:gs>
              <a:gs pos="100000">
                <a:srgbClr val="68838B">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175000" y="1092200"/>
            <a:ext cx="3372180" cy="461665"/>
          </a:xfrm>
          <a:prstGeom prst="rect">
            <a:avLst/>
          </a:prstGeom>
          <a:noFill/>
        </p:spPr>
        <p:txBody>
          <a:bodyPr vert="horz" rtlCol="0">
            <a:spAutoFit/>
          </a:bodyPr>
          <a:lstStyle/>
          <a:p>
            <a:r>
              <a:rPr lang="en-US" sz="2400" smtClean="0">
                <a:solidFill>
                  <a:srgbClr val="000000"/>
                </a:solidFill>
                <a:latin typeface="Arial - 32"/>
              </a:rPr>
              <a:t>Category Weights</a:t>
            </a:r>
            <a:endParaRPr lang="en-US" sz="2400">
              <a:solidFill>
                <a:srgbClr val="000000"/>
              </a:solidFill>
              <a:latin typeface="Arial - 32"/>
            </a:endParaRPr>
          </a:p>
        </p:txBody>
      </p:sp>
      <p:grpSp>
        <p:nvGrpSpPr>
          <p:cNvPr id="6" name="Group 5"/>
          <p:cNvGrpSpPr/>
          <p:nvPr/>
        </p:nvGrpSpPr>
        <p:grpSpPr>
          <a:xfrm>
            <a:off x="1168775" y="4384737"/>
            <a:ext cx="2515930" cy="450874"/>
            <a:chOff x="1168775" y="4384737"/>
            <a:chExt cx="2515930" cy="450874"/>
          </a:xfrm>
        </p:grpSpPr>
        <p:sp>
          <p:nvSpPr>
            <p:cNvPr id="4" name="Freeform 3"/>
            <p:cNvSpPr/>
            <p:nvPr/>
          </p:nvSpPr>
          <p:spPr>
            <a:xfrm>
              <a:off x="1168775" y="4384737"/>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4B0082"/>
                </a:gs>
                <a:gs pos="100000">
                  <a:srgbClr val="4B0082">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816100" y="4470400"/>
              <a:ext cx="1228192" cy="323165"/>
            </a:xfrm>
            <a:prstGeom prst="rect">
              <a:avLst/>
            </a:prstGeom>
            <a:noFill/>
          </p:spPr>
          <p:txBody>
            <a:bodyPr vert="horz" rtlCol="0">
              <a:spAutoFit/>
            </a:bodyPr>
            <a:lstStyle/>
            <a:p>
              <a:r>
                <a:rPr lang="en-US" sz="1500" smtClean="0">
                  <a:solidFill>
                    <a:srgbClr val="000000"/>
                  </a:solidFill>
                  <a:latin typeface="Arial - 20"/>
                </a:rPr>
                <a:t>Quiz 20%</a:t>
              </a:r>
              <a:endParaRPr lang="en-US" sz="1500">
                <a:solidFill>
                  <a:srgbClr val="000000"/>
                </a:solidFill>
                <a:latin typeface="Arial - 20"/>
              </a:endParaRPr>
            </a:p>
          </p:txBody>
        </p:sp>
      </p:grpSp>
      <p:grpSp>
        <p:nvGrpSpPr>
          <p:cNvPr id="9" name="Group 8"/>
          <p:cNvGrpSpPr/>
          <p:nvPr/>
        </p:nvGrpSpPr>
        <p:grpSpPr>
          <a:xfrm>
            <a:off x="1168775" y="2668990"/>
            <a:ext cx="2515930" cy="450874"/>
            <a:chOff x="1168775" y="2668990"/>
            <a:chExt cx="2515930" cy="450874"/>
          </a:xfrm>
        </p:grpSpPr>
        <p:sp>
          <p:nvSpPr>
            <p:cNvPr id="7" name="Freeform 6"/>
            <p:cNvSpPr/>
            <p:nvPr/>
          </p:nvSpPr>
          <p:spPr>
            <a:xfrm>
              <a:off x="1168775" y="2668990"/>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536700" y="2755900"/>
              <a:ext cx="1778508" cy="323165"/>
            </a:xfrm>
            <a:prstGeom prst="rect">
              <a:avLst/>
            </a:prstGeom>
            <a:noFill/>
          </p:spPr>
          <p:txBody>
            <a:bodyPr vert="horz" rtlCol="0">
              <a:spAutoFit/>
            </a:bodyPr>
            <a:lstStyle/>
            <a:p>
              <a:r>
                <a:rPr lang="en-US" sz="1500" smtClean="0">
                  <a:solidFill>
                    <a:srgbClr val="000000"/>
                  </a:solidFill>
                  <a:latin typeface="Arial - 20"/>
                </a:rPr>
                <a:t>Homework 5%</a:t>
              </a:r>
              <a:endParaRPr lang="en-US" sz="1500">
                <a:solidFill>
                  <a:srgbClr val="000000"/>
                </a:solidFill>
                <a:latin typeface="Arial - 20"/>
              </a:endParaRPr>
            </a:p>
          </p:txBody>
        </p:sp>
      </p:grpSp>
      <p:grpSp>
        <p:nvGrpSpPr>
          <p:cNvPr id="12" name="Group 11"/>
          <p:cNvGrpSpPr/>
          <p:nvPr/>
        </p:nvGrpSpPr>
        <p:grpSpPr>
          <a:xfrm>
            <a:off x="3962282" y="5207000"/>
            <a:ext cx="2515932" cy="450874"/>
            <a:chOff x="3962282" y="5207000"/>
            <a:chExt cx="2515932" cy="450874"/>
          </a:xfrm>
        </p:grpSpPr>
        <p:sp>
          <p:nvSpPr>
            <p:cNvPr id="10" name="Freeform 9"/>
            <p:cNvSpPr/>
            <p:nvPr/>
          </p:nvSpPr>
          <p:spPr>
            <a:xfrm>
              <a:off x="3962282" y="5207000"/>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546600" y="5295900"/>
              <a:ext cx="1355192" cy="323165"/>
            </a:xfrm>
            <a:prstGeom prst="rect">
              <a:avLst/>
            </a:prstGeom>
            <a:noFill/>
          </p:spPr>
          <p:txBody>
            <a:bodyPr vert="horz" rtlCol="0">
              <a:spAutoFit/>
            </a:bodyPr>
            <a:lstStyle/>
            <a:p>
              <a:r>
                <a:rPr lang="en-US" sz="1500" smtClean="0">
                  <a:solidFill>
                    <a:srgbClr val="000000"/>
                  </a:solidFill>
                  <a:latin typeface="Arial - 20"/>
                </a:rPr>
                <a:t>Exam 30%</a:t>
              </a:r>
              <a:endParaRPr lang="en-US" sz="1500">
                <a:solidFill>
                  <a:srgbClr val="000000"/>
                </a:solidFill>
                <a:latin typeface="Arial - 20"/>
              </a:endParaRPr>
            </a:p>
          </p:txBody>
        </p:sp>
      </p:grpSp>
      <p:grpSp>
        <p:nvGrpSpPr>
          <p:cNvPr id="15" name="Group 14"/>
          <p:cNvGrpSpPr/>
          <p:nvPr/>
        </p:nvGrpSpPr>
        <p:grpSpPr>
          <a:xfrm>
            <a:off x="6717608" y="2774955"/>
            <a:ext cx="2515932" cy="450874"/>
            <a:chOff x="6717608" y="2774955"/>
            <a:chExt cx="2515932" cy="450874"/>
          </a:xfrm>
        </p:grpSpPr>
        <p:sp>
          <p:nvSpPr>
            <p:cNvPr id="13" name="Freeform 12"/>
            <p:cNvSpPr/>
            <p:nvPr/>
          </p:nvSpPr>
          <p:spPr>
            <a:xfrm>
              <a:off x="6717608" y="2774955"/>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0000FF"/>
                </a:gs>
                <a:gs pos="100000">
                  <a:srgbClr val="0000FF">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391400" y="2870200"/>
              <a:ext cx="1171778" cy="323165"/>
            </a:xfrm>
            <a:prstGeom prst="rect">
              <a:avLst/>
            </a:prstGeom>
            <a:noFill/>
          </p:spPr>
          <p:txBody>
            <a:bodyPr vert="horz" rtlCol="0">
              <a:spAutoFit/>
            </a:bodyPr>
            <a:lstStyle/>
            <a:p>
              <a:r>
                <a:rPr lang="en-US" sz="1500" smtClean="0">
                  <a:solidFill>
                    <a:srgbClr val="000000"/>
                  </a:solidFill>
                  <a:latin typeface="Arial - 20"/>
                </a:rPr>
                <a:t>Test 35%</a:t>
              </a:r>
              <a:endParaRPr lang="en-US" sz="1500">
                <a:solidFill>
                  <a:srgbClr val="000000"/>
                </a:solidFill>
                <a:latin typeface="Arial - 20"/>
              </a:endParaRPr>
            </a:p>
          </p:txBody>
        </p:sp>
      </p:grpSp>
      <p:grpSp>
        <p:nvGrpSpPr>
          <p:cNvPr id="18" name="Group 17"/>
          <p:cNvGrpSpPr/>
          <p:nvPr/>
        </p:nvGrpSpPr>
        <p:grpSpPr>
          <a:xfrm>
            <a:off x="6717608" y="4384737"/>
            <a:ext cx="2515929" cy="450874"/>
            <a:chOff x="6717608" y="4384737"/>
            <a:chExt cx="2515929" cy="450874"/>
          </a:xfrm>
        </p:grpSpPr>
        <p:sp>
          <p:nvSpPr>
            <p:cNvPr id="16" name="Freeform 15"/>
            <p:cNvSpPr/>
            <p:nvPr/>
          </p:nvSpPr>
          <p:spPr>
            <a:xfrm>
              <a:off x="6717608" y="4384737"/>
              <a:ext cx="2515929" cy="450874"/>
            </a:xfrm>
            <a:custGeom>
              <a:avLst/>
              <a:gdLst/>
              <a:ahLst/>
              <a:cxnLst/>
              <a:rect l="0" t="0" r="0" b="0"/>
              <a:pathLst>
                <a:path w="2515929" h="450874">
                  <a:moveTo>
                    <a:pt x="0" y="0"/>
                  </a:moveTo>
                  <a:lnTo>
                    <a:pt x="2515928" y="0"/>
                  </a:lnTo>
                  <a:lnTo>
                    <a:pt x="2515928" y="450873"/>
                  </a:lnTo>
                  <a:lnTo>
                    <a:pt x="0" y="450873"/>
                  </a:lnTo>
                  <a:close/>
                </a:path>
              </a:pathLst>
            </a:custGeom>
            <a:gradFill flip="none" rotWithShape="1">
              <a:gsLst>
                <a:gs pos="0">
                  <a:srgbClr val="FFFF00"/>
                </a:gs>
                <a:gs pos="100000">
                  <a:srgbClr val="FF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6896100" y="4470400"/>
              <a:ext cx="2032991" cy="323165"/>
            </a:xfrm>
            <a:prstGeom prst="rect">
              <a:avLst/>
            </a:prstGeom>
            <a:noFill/>
          </p:spPr>
          <p:txBody>
            <a:bodyPr vert="horz" rtlCol="0">
              <a:spAutoFit/>
            </a:bodyPr>
            <a:lstStyle/>
            <a:p>
              <a:r>
                <a:rPr lang="en-US" sz="1500" smtClean="0">
                  <a:solidFill>
                    <a:srgbClr val="000000"/>
                  </a:solidFill>
                  <a:latin typeface="Arial - 20"/>
                </a:rPr>
                <a:t>Assignment 10%</a:t>
              </a:r>
              <a:endParaRPr lang="en-US" sz="1500">
                <a:solidFill>
                  <a:srgbClr val="000000"/>
                </a:solidFill>
                <a:latin typeface="Arial - 20"/>
              </a:endParaRPr>
            </a:p>
          </p:txBody>
        </p:sp>
      </p:grpSp>
      <p:sp>
        <p:nvSpPr>
          <p:cNvPr id="19" name="TextBox 18"/>
          <p:cNvSpPr txBox="1"/>
          <p:nvPr/>
        </p:nvSpPr>
        <p:spPr>
          <a:xfrm>
            <a:off x="762000" y="5994400"/>
            <a:ext cx="8915019" cy="553998"/>
          </a:xfrm>
          <a:prstGeom prst="rect">
            <a:avLst/>
          </a:prstGeom>
          <a:noFill/>
        </p:spPr>
        <p:txBody>
          <a:bodyPr vert="horz" rtlCol="0">
            <a:spAutoFit/>
          </a:bodyPr>
          <a:lstStyle/>
          <a:p>
            <a:r>
              <a:rPr lang="en-US" sz="1500" smtClean="0">
                <a:solidFill>
                  <a:srgbClr val="000000"/>
                </a:solidFill>
                <a:latin typeface="Arial - 20"/>
              </a:rPr>
              <a:t>You can create any category you wish and weight it accordingly.  It's probably a good idea to make your category weight totals to add up to 100, but it's not necessary.</a:t>
            </a:r>
            <a:endParaRPr lang="en-US" sz="1500">
              <a:solidFill>
                <a:srgbClr val="000000"/>
              </a:solidFill>
              <a:latin typeface="Arial - 20"/>
            </a:endParaRPr>
          </a:p>
        </p:txBody>
      </p:sp>
      <p:grpSp>
        <p:nvGrpSpPr>
          <p:cNvPr id="22" name="Group 21"/>
          <p:cNvGrpSpPr/>
          <p:nvPr/>
        </p:nvGrpSpPr>
        <p:grpSpPr>
          <a:xfrm>
            <a:off x="7342717" y="1040741"/>
            <a:ext cx="1744134" cy="508663"/>
            <a:chOff x="7342717" y="1040741"/>
            <a:chExt cx="1744134" cy="508663"/>
          </a:xfrm>
        </p:grpSpPr>
        <p:sp>
          <p:nvSpPr>
            <p:cNvPr id="20" name="Freeform 19">
              <a:hlinkClick r:id="rId2"/>
            </p:cNvPr>
            <p:cNvSpPr/>
            <p:nvPr/>
          </p:nvSpPr>
          <p:spPr>
            <a:xfrm>
              <a:off x="7342717" y="1040741"/>
              <a:ext cx="1744134" cy="508663"/>
            </a:xfrm>
            <a:custGeom>
              <a:avLst/>
              <a:gdLst/>
              <a:ahLst/>
              <a:cxnLst/>
              <a:rect l="0" t="0" r="0" b="0"/>
              <a:pathLst>
                <a:path w="1744134" h="508663">
                  <a:moveTo>
                    <a:pt x="290688" y="0"/>
                  </a:moveTo>
                  <a:lnTo>
                    <a:pt x="1482390" y="0"/>
                  </a:lnTo>
                  <a:lnTo>
                    <a:pt x="1511582" y="1731"/>
                  </a:lnTo>
                  <a:lnTo>
                    <a:pt x="1563781" y="5916"/>
                  </a:lnTo>
                  <a:lnTo>
                    <a:pt x="1613261" y="14430"/>
                  </a:lnTo>
                  <a:lnTo>
                    <a:pt x="1636516" y="18614"/>
                  </a:lnTo>
                  <a:lnTo>
                    <a:pt x="1677336" y="30519"/>
                  </a:lnTo>
                  <a:lnTo>
                    <a:pt x="1706282" y="44083"/>
                  </a:lnTo>
                  <a:lnTo>
                    <a:pt x="1720878" y="51731"/>
                  </a:lnTo>
                  <a:lnTo>
                    <a:pt x="1735474" y="66956"/>
                  </a:lnTo>
                  <a:lnTo>
                    <a:pt x="1741163" y="75468"/>
                  </a:lnTo>
                  <a:lnTo>
                    <a:pt x="1741163" y="79654"/>
                  </a:lnTo>
                  <a:lnTo>
                    <a:pt x="1744133" y="84776"/>
                  </a:lnTo>
                  <a:lnTo>
                    <a:pt x="1744133" y="423884"/>
                  </a:lnTo>
                  <a:lnTo>
                    <a:pt x="1741163" y="428141"/>
                  </a:lnTo>
                  <a:lnTo>
                    <a:pt x="1741163" y="432398"/>
                  </a:lnTo>
                  <a:lnTo>
                    <a:pt x="1735474" y="440840"/>
                  </a:lnTo>
                  <a:lnTo>
                    <a:pt x="1720878" y="456063"/>
                  </a:lnTo>
                  <a:lnTo>
                    <a:pt x="1691933" y="470493"/>
                  </a:lnTo>
                  <a:lnTo>
                    <a:pt x="1677336" y="477276"/>
                  </a:lnTo>
                  <a:lnTo>
                    <a:pt x="1636516" y="489180"/>
                  </a:lnTo>
                  <a:lnTo>
                    <a:pt x="1590006" y="497621"/>
                  </a:lnTo>
                  <a:lnTo>
                    <a:pt x="1563781" y="501879"/>
                  </a:lnTo>
                  <a:lnTo>
                    <a:pt x="1511582" y="506136"/>
                  </a:lnTo>
                  <a:lnTo>
                    <a:pt x="1482390" y="507795"/>
                  </a:lnTo>
                  <a:lnTo>
                    <a:pt x="1468040" y="507795"/>
                  </a:lnTo>
                  <a:lnTo>
                    <a:pt x="1453444" y="508662"/>
                  </a:lnTo>
                  <a:lnTo>
                    <a:pt x="290688" y="508662"/>
                  </a:lnTo>
                  <a:lnTo>
                    <a:pt x="273124" y="507795"/>
                  </a:lnTo>
                  <a:lnTo>
                    <a:pt x="258776" y="507795"/>
                  </a:lnTo>
                  <a:lnTo>
                    <a:pt x="229582" y="506136"/>
                  </a:lnTo>
                  <a:lnTo>
                    <a:pt x="177382" y="501879"/>
                  </a:lnTo>
                  <a:lnTo>
                    <a:pt x="127903" y="493364"/>
                  </a:lnTo>
                  <a:lnTo>
                    <a:pt x="104648" y="489180"/>
                  </a:lnTo>
                  <a:lnTo>
                    <a:pt x="64075" y="477276"/>
                  </a:lnTo>
                  <a:lnTo>
                    <a:pt x="34882" y="463711"/>
                  </a:lnTo>
                  <a:lnTo>
                    <a:pt x="20286" y="456063"/>
                  </a:lnTo>
                  <a:lnTo>
                    <a:pt x="5938" y="440840"/>
                  </a:lnTo>
                  <a:lnTo>
                    <a:pt x="0" y="432398"/>
                  </a:lnTo>
                  <a:lnTo>
                    <a:pt x="0" y="75468"/>
                  </a:lnTo>
                  <a:lnTo>
                    <a:pt x="5938" y="66956"/>
                  </a:lnTo>
                  <a:lnTo>
                    <a:pt x="20286" y="51731"/>
                  </a:lnTo>
                  <a:lnTo>
                    <a:pt x="49479" y="37301"/>
                  </a:lnTo>
                  <a:lnTo>
                    <a:pt x="64075" y="30519"/>
                  </a:lnTo>
                  <a:lnTo>
                    <a:pt x="104648" y="18614"/>
                  </a:lnTo>
                  <a:lnTo>
                    <a:pt x="151158" y="10173"/>
                  </a:lnTo>
                  <a:lnTo>
                    <a:pt x="177382" y="5916"/>
                  </a:lnTo>
                  <a:lnTo>
                    <a:pt x="229582" y="1731"/>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hlinkClick r:id="rId2"/>
            </p:cNvPr>
            <p:cNvSpPr txBox="1"/>
            <p:nvPr/>
          </p:nvSpPr>
          <p:spPr>
            <a:xfrm>
              <a:off x="7442200" y="11557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1174791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reeform 1"/>
          <p:cNvSpPr/>
          <p:nvPr/>
        </p:nvSpPr>
        <p:spPr>
          <a:xfrm>
            <a:off x="2997200" y="827617"/>
            <a:ext cx="4165601" cy="948267"/>
          </a:xfrm>
          <a:custGeom>
            <a:avLst/>
            <a:gdLst/>
            <a:ahLst/>
            <a:cxnLst/>
            <a:rect l="0" t="0" r="0" b="0"/>
            <a:pathLst>
              <a:path w="4165601" h="948267">
                <a:moveTo>
                  <a:pt x="694267" y="0"/>
                </a:moveTo>
                <a:lnTo>
                  <a:pt x="3540465" y="0"/>
                </a:lnTo>
                <a:lnTo>
                  <a:pt x="3610187" y="3228"/>
                </a:lnTo>
                <a:lnTo>
                  <a:pt x="3734859" y="11029"/>
                </a:lnTo>
                <a:lnTo>
                  <a:pt x="3853033" y="26901"/>
                </a:lnTo>
                <a:lnTo>
                  <a:pt x="3908574" y="34702"/>
                </a:lnTo>
                <a:lnTo>
                  <a:pt x="4006065" y="56896"/>
                </a:lnTo>
                <a:lnTo>
                  <a:pt x="4075198" y="82183"/>
                </a:lnTo>
                <a:lnTo>
                  <a:pt x="4110059" y="96440"/>
                </a:lnTo>
                <a:lnTo>
                  <a:pt x="4144921" y="124821"/>
                </a:lnTo>
                <a:lnTo>
                  <a:pt x="4158510" y="140693"/>
                </a:lnTo>
                <a:lnTo>
                  <a:pt x="4158510" y="148494"/>
                </a:lnTo>
                <a:lnTo>
                  <a:pt x="4165600" y="158044"/>
                </a:lnTo>
                <a:lnTo>
                  <a:pt x="4165600" y="790222"/>
                </a:lnTo>
                <a:lnTo>
                  <a:pt x="4158510" y="798157"/>
                </a:lnTo>
                <a:lnTo>
                  <a:pt x="4158510" y="806093"/>
                </a:lnTo>
                <a:lnTo>
                  <a:pt x="4144921" y="821831"/>
                </a:lnTo>
                <a:lnTo>
                  <a:pt x="4110059" y="850212"/>
                </a:lnTo>
                <a:lnTo>
                  <a:pt x="4040928" y="877113"/>
                </a:lnTo>
                <a:lnTo>
                  <a:pt x="4006065" y="889756"/>
                </a:lnTo>
                <a:lnTo>
                  <a:pt x="3908574" y="911950"/>
                </a:lnTo>
                <a:lnTo>
                  <a:pt x="3797491" y="927687"/>
                </a:lnTo>
                <a:lnTo>
                  <a:pt x="3734859" y="935623"/>
                </a:lnTo>
                <a:lnTo>
                  <a:pt x="3610187" y="943558"/>
                </a:lnTo>
                <a:lnTo>
                  <a:pt x="3540465" y="946652"/>
                </a:lnTo>
                <a:lnTo>
                  <a:pt x="3506195" y="946652"/>
                </a:lnTo>
                <a:lnTo>
                  <a:pt x="3471334" y="948266"/>
                </a:lnTo>
                <a:lnTo>
                  <a:pt x="694267" y="948266"/>
                </a:lnTo>
                <a:lnTo>
                  <a:pt x="652315" y="946652"/>
                </a:lnTo>
                <a:lnTo>
                  <a:pt x="618046" y="946652"/>
                </a:lnTo>
                <a:lnTo>
                  <a:pt x="548322" y="943558"/>
                </a:lnTo>
                <a:lnTo>
                  <a:pt x="423650" y="935623"/>
                </a:lnTo>
                <a:lnTo>
                  <a:pt x="305477" y="919751"/>
                </a:lnTo>
                <a:lnTo>
                  <a:pt x="249936" y="911950"/>
                </a:lnTo>
                <a:lnTo>
                  <a:pt x="153034" y="889756"/>
                </a:lnTo>
                <a:lnTo>
                  <a:pt x="83312" y="864469"/>
                </a:lnTo>
                <a:lnTo>
                  <a:pt x="48452" y="850212"/>
                </a:lnTo>
                <a:lnTo>
                  <a:pt x="14181" y="821831"/>
                </a:lnTo>
                <a:lnTo>
                  <a:pt x="0" y="806093"/>
                </a:lnTo>
                <a:lnTo>
                  <a:pt x="0" y="140693"/>
                </a:lnTo>
                <a:lnTo>
                  <a:pt x="14181" y="124821"/>
                </a:lnTo>
                <a:lnTo>
                  <a:pt x="48452" y="96440"/>
                </a:lnTo>
                <a:lnTo>
                  <a:pt x="118173" y="69539"/>
                </a:lnTo>
                <a:lnTo>
                  <a:pt x="153034" y="56896"/>
                </a:lnTo>
                <a:lnTo>
                  <a:pt x="249936" y="34702"/>
                </a:lnTo>
                <a:lnTo>
                  <a:pt x="361019" y="18965"/>
                </a:lnTo>
                <a:lnTo>
                  <a:pt x="423650" y="11029"/>
                </a:lnTo>
                <a:lnTo>
                  <a:pt x="548322" y="3228"/>
                </a:lnTo>
                <a:lnTo>
                  <a:pt x="618046" y="0"/>
                </a:lnTo>
                <a:close/>
              </a:path>
            </a:pathLst>
          </a:custGeom>
          <a:gradFill flip="none" rotWithShape="1">
            <a:gsLst>
              <a:gs pos="0">
                <a:srgbClr val="68838B"/>
              </a:gs>
              <a:gs pos="100000">
                <a:srgbClr val="68838B">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48100" y="1066800"/>
            <a:ext cx="3372104" cy="461665"/>
          </a:xfrm>
          <a:prstGeom prst="rect">
            <a:avLst/>
          </a:prstGeom>
          <a:noFill/>
        </p:spPr>
        <p:txBody>
          <a:bodyPr vert="horz" rtlCol="0">
            <a:spAutoFit/>
          </a:bodyPr>
          <a:lstStyle/>
          <a:p>
            <a:r>
              <a:rPr lang="en-US" sz="2400" smtClean="0">
                <a:solidFill>
                  <a:srgbClr val="000000"/>
                </a:solidFill>
                <a:latin typeface="Arial - 32"/>
              </a:rPr>
              <a:t>Total Points</a:t>
            </a:r>
            <a:endParaRPr lang="en-US" sz="2400">
              <a:solidFill>
                <a:srgbClr val="000000"/>
              </a:solidFill>
              <a:latin typeface="Arial - 32"/>
            </a:endParaRPr>
          </a:p>
        </p:txBody>
      </p:sp>
      <p:sp>
        <p:nvSpPr>
          <p:cNvPr id="4" name="Freeform 3"/>
          <p:cNvSpPr/>
          <p:nvPr/>
        </p:nvSpPr>
        <p:spPr>
          <a:xfrm>
            <a:off x="825875" y="4397437"/>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4B0082"/>
              </a:gs>
              <a:gs pos="100000">
                <a:srgbClr val="4B0082">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676400" y="4483100"/>
            <a:ext cx="1228217" cy="323165"/>
          </a:xfrm>
          <a:prstGeom prst="rect">
            <a:avLst/>
          </a:prstGeom>
          <a:noFill/>
        </p:spPr>
        <p:txBody>
          <a:bodyPr vert="horz" rtlCol="0">
            <a:spAutoFit/>
          </a:bodyPr>
          <a:lstStyle/>
          <a:p>
            <a:r>
              <a:rPr lang="en-US" sz="1500" smtClean="0">
                <a:solidFill>
                  <a:srgbClr val="000000"/>
                </a:solidFill>
                <a:latin typeface="Arial - 20"/>
              </a:rPr>
              <a:t>Quiz</a:t>
            </a:r>
            <a:endParaRPr lang="en-US" sz="1500">
              <a:solidFill>
                <a:srgbClr val="000000"/>
              </a:solidFill>
              <a:latin typeface="Arial - 20"/>
            </a:endParaRPr>
          </a:p>
        </p:txBody>
      </p:sp>
      <p:grpSp>
        <p:nvGrpSpPr>
          <p:cNvPr id="8" name="Group 7"/>
          <p:cNvGrpSpPr/>
          <p:nvPr/>
        </p:nvGrpSpPr>
        <p:grpSpPr>
          <a:xfrm>
            <a:off x="825875" y="2681690"/>
            <a:ext cx="2515930" cy="628208"/>
            <a:chOff x="825875" y="2681690"/>
            <a:chExt cx="2515930" cy="628208"/>
          </a:xfrm>
        </p:grpSpPr>
        <p:sp>
          <p:nvSpPr>
            <p:cNvPr id="6" name="Freeform 5"/>
            <p:cNvSpPr/>
            <p:nvPr/>
          </p:nvSpPr>
          <p:spPr>
            <a:xfrm>
              <a:off x="825875" y="2681690"/>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397000" y="2755900"/>
              <a:ext cx="1778508" cy="553998"/>
            </a:xfrm>
            <a:prstGeom prst="rect">
              <a:avLst/>
            </a:prstGeom>
            <a:noFill/>
          </p:spPr>
          <p:txBody>
            <a:bodyPr vert="horz" rtlCol="0">
              <a:spAutoFit/>
            </a:bodyPr>
            <a:lstStyle/>
            <a:p>
              <a:r>
                <a:rPr lang="en-US" sz="1500" smtClean="0">
                  <a:solidFill>
                    <a:srgbClr val="000000"/>
                  </a:solidFill>
                  <a:latin typeface="Arial - 20"/>
                </a:rPr>
                <a:t>Homework</a:t>
              </a:r>
            </a:p>
            <a:p>
              <a:endParaRPr lang="en-US" sz="1500">
                <a:solidFill>
                  <a:srgbClr val="000000"/>
                </a:solidFill>
                <a:latin typeface="Arial - 20"/>
              </a:endParaRPr>
            </a:p>
          </p:txBody>
        </p:sp>
      </p:grpSp>
      <p:grpSp>
        <p:nvGrpSpPr>
          <p:cNvPr id="11" name="Group 10"/>
          <p:cNvGrpSpPr/>
          <p:nvPr/>
        </p:nvGrpSpPr>
        <p:grpSpPr>
          <a:xfrm>
            <a:off x="6374708" y="2681690"/>
            <a:ext cx="2515932" cy="450874"/>
            <a:chOff x="6374708" y="2681690"/>
            <a:chExt cx="2515932" cy="450874"/>
          </a:xfrm>
        </p:grpSpPr>
        <p:sp>
          <p:nvSpPr>
            <p:cNvPr id="9" name="Freeform 8"/>
            <p:cNvSpPr/>
            <p:nvPr/>
          </p:nvSpPr>
          <p:spPr>
            <a:xfrm>
              <a:off x="6374708" y="2681690"/>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0000FF"/>
                </a:gs>
                <a:gs pos="100000">
                  <a:srgbClr val="0000FF">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366000" y="2768600"/>
              <a:ext cx="1171829" cy="323165"/>
            </a:xfrm>
            <a:prstGeom prst="rect">
              <a:avLst/>
            </a:prstGeom>
            <a:noFill/>
          </p:spPr>
          <p:txBody>
            <a:bodyPr vert="horz" rtlCol="0">
              <a:spAutoFit/>
            </a:bodyPr>
            <a:lstStyle/>
            <a:p>
              <a:r>
                <a:rPr lang="en-US" sz="1500" smtClean="0">
                  <a:solidFill>
                    <a:srgbClr val="000000"/>
                  </a:solidFill>
                  <a:latin typeface="Arial - 20"/>
                </a:rPr>
                <a:t>Test</a:t>
              </a:r>
              <a:endParaRPr lang="en-US" sz="1500">
                <a:solidFill>
                  <a:srgbClr val="000000"/>
                </a:solidFill>
                <a:latin typeface="Arial - 20"/>
              </a:endParaRPr>
            </a:p>
          </p:txBody>
        </p:sp>
      </p:grpSp>
      <p:grpSp>
        <p:nvGrpSpPr>
          <p:cNvPr id="14" name="Group 13"/>
          <p:cNvGrpSpPr/>
          <p:nvPr/>
        </p:nvGrpSpPr>
        <p:grpSpPr>
          <a:xfrm>
            <a:off x="6374708" y="4397437"/>
            <a:ext cx="2579808" cy="450874"/>
            <a:chOff x="6374708" y="4397437"/>
            <a:chExt cx="2579808" cy="450874"/>
          </a:xfrm>
        </p:grpSpPr>
        <p:sp>
          <p:nvSpPr>
            <p:cNvPr id="12" name="Freeform 11"/>
            <p:cNvSpPr/>
            <p:nvPr/>
          </p:nvSpPr>
          <p:spPr>
            <a:xfrm>
              <a:off x="6374708" y="4397437"/>
              <a:ext cx="2515929" cy="450874"/>
            </a:xfrm>
            <a:custGeom>
              <a:avLst/>
              <a:gdLst/>
              <a:ahLst/>
              <a:cxnLst/>
              <a:rect l="0" t="0" r="0" b="0"/>
              <a:pathLst>
                <a:path w="2515929" h="450874">
                  <a:moveTo>
                    <a:pt x="0" y="0"/>
                  </a:moveTo>
                  <a:lnTo>
                    <a:pt x="2515928" y="0"/>
                  </a:lnTo>
                  <a:lnTo>
                    <a:pt x="2515928" y="450873"/>
                  </a:lnTo>
                  <a:lnTo>
                    <a:pt x="0" y="450873"/>
                  </a:lnTo>
                  <a:close/>
                </a:path>
              </a:pathLst>
            </a:custGeom>
            <a:gradFill flip="none" rotWithShape="1">
              <a:gsLst>
                <a:gs pos="0">
                  <a:srgbClr val="FFFF00"/>
                </a:gs>
                <a:gs pos="100000">
                  <a:srgbClr val="FF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921500" y="4483100"/>
              <a:ext cx="2033016" cy="323165"/>
            </a:xfrm>
            <a:prstGeom prst="rect">
              <a:avLst/>
            </a:prstGeom>
            <a:noFill/>
          </p:spPr>
          <p:txBody>
            <a:bodyPr vert="horz" rtlCol="0">
              <a:spAutoFit/>
            </a:bodyPr>
            <a:lstStyle/>
            <a:p>
              <a:r>
                <a:rPr lang="en-US" sz="1500" smtClean="0">
                  <a:solidFill>
                    <a:srgbClr val="000000"/>
                  </a:solidFill>
                  <a:latin typeface="Arial - 20"/>
                </a:rPr>
                <a:t>Assignment</a:t>
              </a:r>
              <a:endParaRPr lang="en-US" sz="1500">
                <a:solidFill>
                  <a:srgbClr val="000000"/>
                </a:solidFill>
                <a:latin typeface="Arial - 20"/>
              </a:endParaRPr>
            </a:p>
          </p:txBody>
        </p:sp>
      </p:grpSp>
      <p:sp>
        <p:nvSpPr>
          <p:cNvPr id="15" name="TextBox 14"/>
          <p:cNvSpPr txBox="1"/>
          <p:nvPr/>
        </p:nvSpPr>
        <p:spPr>
          <a:xfrm>
            <a:off x="1384300" y="5778500"/>
            <a:ext cx="7395591" cy="784830"/>
          </a:xfrm>
          <a:prstGeom prst="rect">
            <a:avLst/>
          </a:prstGeom>
          <a:noFill/>
        </p:spPr>
        <p:txBody>
          <a:bodyPr vert="horz" rtlCol="0">
            <a:spAutoFit/>
          </a:bodyPr>
          <a:lstStyle/>
          <a:p>
            <a:r>
              <a:rPr lang="en-US" sz="1500" smtClean="0">
                <a:solidFill>
                  <a:srgbClr val="000000"/>
                </a:solidFill>
                <a:latin typeface="Arial - 20"/>
              </a:rPr>
              <a:t>Total points does not use categories, it determines the final mark by adding all the scores together.  You can use categories to sort your assignments but Gradebook will tally all scores together.</a:t>
            </a:r>
            <a:endParaRPr lang="en-US" sz="1500">
              <a:solidFill>
                <a:srgbClr val="000000"/>
              </a:solidFill>
              <a:latin typeface="Arial - 20"/>
            </a:endParaRPr>
          </a:p>
        </p:txBody>
      </p:sp>
      <p:sp>
        <p:nvSpPr>
          <p:cNvPr id="16" name="TextBox 15"/>
          <p:cNvSpPr txBox="1"/>
          <p:nvPr/>
        </p:nvSpPr>
        <p:spPr>
          <a:xfrm>
            <a:off x="1612900" y="3314700"/>
            <a:ext cx="621360" cy="323165"/>
          </a:xfrm>
          <a:prstGeom prst="rect">
            <a:avLst/>
          </a:prstGeom>
          <a:noFill/>
        </p:spPr>
        <p:txBody>
          <a:bodyPr vert="horz" rtlCol="0">
            <a:spAutoFit/>
          </a:bodyPr>
          <a:lstStyle/>
          <a:p>
            <a:r>
              <a:rPr lang="en-US" sz="1500" smtClean="0">
                <a:solidFill>
                  <a:srgbClr val="000000"/>
                </a:solidFill>
                <a:latin typeface="Arial - 20"/>
              </a:rPr>
              <a:t>5/15</a:t>
            </a:r>
            <a:endParaRPr lang="en-US" sz="1500">
              <a:solidFill>
                <a:srgbClr val="000000"/>
              </a:solidFill>
              <a:latin typeface="Arial - 20"/>
            </a:endParaRPr>
          </a:p>
        </p:txBody>
      </p:sp>
      <p:sp>
        <p:nvSpPr>
          <p:cNvPr id="17" name="TextBox 16"/>
          <p:cNvSpPr txBox="1"/>
          <p:nvPr/>
        </p:nvSpPr>
        <p:spPr>
          <a:xfrm>
            <a:off x="7251700" y="3314700"/>
            <a:ext cx="762609" cy="323165"/>
          </a:xfrm>
          <a:prstGeom prst="rect">
            <a:avLst/>
          </a:prstGeom>
          <a:noFill/>
        </p:spPr>
        <p:txBody>
          <a:bodyPr vert="horz" rtlCol="0">
            <a:spAutoFit/>
          </a:bodyPr>
          <a:lstStyle/>
          <a:p>
            <a:r>
              <a:rPr lang="en-US" sz="1500" smtClean="0">
                <a:solidFill>
                  <a:srgbClr val="000000"/>
                </a:solidFill>
                <a:latin typeface="Arial - 20"/>
              </a:rPr>
              <a:t>25/40</a:t>
            </a:r>
            <a:endParaRPr lang="en-US" sz="1500">
              <a:solidFill>
                <a:srgbClr val="000000"/>
              </a:solidFill>
              <a:latin typeface="Arial - 20"/>
            </a:endParaRPr>
          </a:p>
        </p:txBody>
      </p:sp>
      <p:sp>
        <p:nvSpPr>
          <p:cNvPr id="18" name="TextBox 17"/>
          <p:cNvSpPr txBox="1"/>
          <p:nvPr/>
        </p:nvSpPr>
        <p:spPr>
          <a:xfrm>
            <a:off x="1549400" y="5080000"/>
            <a:ext cx="762610" cy="323165"/>
          </a:xfrm>
          <a:prstGeom prst="rect">
            <a:avLst/>
          </a:prstGeom>
          <a:noFill/>
        </p:spPr>
        <p:txBody>
          <a:bodyPr vert="horz" rtlCol="0">
            <a:spAutoFit/>
          </a:bodyPr>
          <a:lstStyle/>
          <a:p>
            <a:r>
              <a:rPr lang="en-US" sz="1500" smtClean="0">
                <a:solidFill>
                  <a:srgbClr val="000000"/>
                </a:solidFill>
                <a:latin typeface="Arial - 20"/>
              </a:rPr>
              <a:t>12/15</a:t>
            </a:r>
            <a:endParaRPr lang="en-US" sz="1500">
              <a:solidFill>
                <a:srgbClr val="000000"/>
              </a:solidFill>
              <a:latin typeface="Arial - 20"/>
            </a:endParaRPr>
          </a:p>
        </p:txBody>
      </p:sp>
      <p:sp>
        <p:nvSpPr>
          <p:cNvPr id="19" name="TextBox 18"/>
          <p:cNvSpPr txBox="1"/>
          <p:nvPr/>
        </p:nvSpPr>
        <p:spPr>
          <a:xfrm>
            <a:off x="7327900" y="5080000"/>
            <a:ext cx="621361" cy="323165"/>
          </a:xfrm>
          <a:prstGeom prst="rect">
            <a:avLst/>
          </a:prstGeom>
          <a:noFill/>
        </p:spPr>
        <p:txBody>
          <a:bodyPr vert="horz" rtlCol="0">
            <a:spAutoFit/>
          </a:bodyPr>
          <a:lstStyle/>
          <a:p>
            <a:r>
              <a:rPr lang="en-US" sz="1500" smtClean="0">
                <a:solidFill>
                  <a:srgbClr val="000000"/>
                </a:solidFill>
                <a:latin typeface="Arial - 20"/>
              </a:rPr>
              <a:t>9/10</a:t>
            </a:r>
            <a:endParaRPr lang="en-US" sz="1500">
              <a:solidFill>
                <a:srgbClr val="000000"/>
              </a:solidFill>
              <a:latin typeface="Arial - 20"/>
            </a:endParaRPr>
          </a:p>
        </p:txBody>
      </p:sp>
      <p:sp>
        <p:nvSpPr>
          <p:cNvPr id="20" name="TextBox 19"/>
          <p:cNvSpPr txBox="1"/>
          <p:nvPr/>
        </p:nvSpPr>
        <p:spPr>
          <a:xfrm>
            <a:off x="1612900" y="7835900"/>
            <a:ext cx="621360" cy="323165"/>
          </a:xfrm>
          <a:prstGeom prst="rect">
            <a:avLst/>
          </a:prstGeom>
          <a:noFill/>
        </p:spPr>
        <p:txBody>
          <a:bodyPr vert="horz" rtlCol="0">
            <a:spAutoFit/>
          </a:bodyPr>
          <a:lstStyle/>
          <a:p>
            <a:r>
              <a:rPr lang="en-US" sz="1500" smtClean="0">
                <a:solidFill>
                  <a:srgbClr val="000000"/>
                </a:solidFill>
                <a:latin typeface="Arial - 20"/>
              </a:rPr>
              <a:t>5/15</a:t>
            </a:r>
            <a:endParaRPr lang="en-US" sz="1500">
              <a:solidFill>
                <a:srgbClr val="000000"/>
              </a:solidFill>
              <a:latin typeface="Arial - 20"/>
            </a:endParaRPr>
          </a:p>
        </p:txBody>
      </p:sp>
      <p:sp>
        <p:nvSpPr>
          <p:cNvPr id="21" name="TextBox 20"/>
          <p:cNvSpPr txBox="1"/>
          <p:nvPr/>
        </p:nvSpPr>
        <p:spPr>
          <a:xfrm>
            <a:off x="2781300" y="7835900"/>
            <a:ext cx="762610" cy="323165"/>
          </a:xfrm>
          <a:prstGeom prst="rect">
            <a:avLst/>
          </a:prstGeom>
          <a:noFill/>
        </p:spPr>
        <p:txBody>
          <a:bodyPr vert="horz" rtlCol="0">
            <a:spAutoFit/>
          </a:bodyPr>
          <a:lstStyle/>
          <a:p>
            <a:r>
              <a:rPr lang="en-US" sz="1500" smtClean="0">
                <a:solidFill>
                  <a:srgbClr val="000000"/>
                </a:solidFill>
                <a:latin typeface="Arial - 20"/>
              </a:rPr>
              <a:t>12/15</a:t>
            </a:r>
            <a:endParaRPr lang="en-US" sz="1500">
              <a:solidFill>
                <a:srgbClr val="000000"/>
              </a:solidFill>
              <a:latin typeface="Arial - 20"/>
            </a:endParaRPr>
          </a:p>
        </p:txBody>
      </p:sp>
      <p:sp>
        <p:nvSpPr>
          <p:cNvPr id="22" name="TextBox 21"/>
          <p:cNvSpPr txBox="1"/>
          <p:nvPr/>
        </p:nvSpPr>
        <p:spPr>
          <a:xfrm>
            <a:off x="4152900" y="7835900"/>
            <a:ext cx="762610" cy="323165"/>
          </a:xfrm>
          <a:prstGeom prst="rect">
            <a:avLst/>
          </a:prstGeom>
          <a:noFill/>
        </p:spPr>
        <p:txBody>
          <a:bodyPr vert="horz" rtlCol="0">
            <a:spAutoFit/>
          </a:bodyPr>
          <a:lstStyle/>
          <a:p>
            <a:r>
              <a:rPr lang="en-US" sz="1500" smtClean="0">
                <a:solidFill>
                  <a:srgbClr val="000000"/>
                </a:solidFill>
                <a:latin typeface="Arial - 20"/>
              </a:rPr>
              <a:t>25/40</a:t>
            </a:r>
            <a:endParaRPr lang="en-US" sz="1500">
              <a:solidFill>
                <a:srgbClr val="000000"/>
              </a:solidFill>
              <a:latin typeface="Arial - 20"/>
            </a:endParaRPr>
          </a:p>
        </p:txBody>
      </p:sp>
      <p:sp>
        <p:nvSpPr>
          <p:cNvPr id="23" name="TextBox 22"/>
          <p:cNvSpPr txBox="1"/>
          <p:nvPr/>
        </p:nvSpPr>
        <p:spPr>
          <a:xfrm>
            <a:off x="5473700" y="7835900"/>
            <a:ext cx="621360" cy="323165"/>
          </a:xfrm>
          <a:prstGeom prst="rect">
            <a:avLst/>
          </a:prstGeom>
          <a:noFill/>
        </p:spPr>
        <p:txBody>
          <a:bodyPr vert="horz" rtlCol="0">
            <a:spAutoFit/>
          </a:bodyPr>
          <a:lstStyle/>
          <a:p>
            <a:r>
              <a:rPr lang="en-US" sz="1500" smtClean="0">
                <a:solidFill>
                  <a:srgbClr val="000000"/>
                </a:solidFill>
                <a:latin typeface="Arial - 20"/>
              </a:rPr>
              <a:t>9/10</a:t>
            </a:r>
            <a:endParaRPr lang="en-US" sz="1500">
              <a:solidFill>
                <a:srgbClr val="000000"/>
              </a:solidFill>
              <a:latin typeface="Arial - 20"/>
            </a:endParaRPr>
          </a:p>
        </p:txBody>
      </p:sp>
      <p:sp>
        <p:nvSpPr>
          <p:cNvPr id="24" name="TextBox 23"/>
          <p:cNvSpPr txBox="1"/>
          <p:nvPr/>
        </p:nvSpPr>
        <p:spPr>
          <a:xfrm>
            <a:off x="2222500" y="7835900"/>
            <a:ext cx="275336" cy="323165"/>
          </a:xfrm>
          <a:prstGeom prst="rect">
            <a:avLst/>
          </a:prstGeom>
          <a:noFill/>
        </p:spPr>
        <p:txBody>
          <a:bodyPr vert="horz" rtlCol="0">
            <a:spAutoFit/>
          </a:bodyPr>
          <a:lstStyle/>
          <a:p>
            <a:r>
              <a:rPr lang="en-US" sz="1500" smtClean="0">
                <a:solidFill>
                  <a:srgbClr val="000000"/>
                </a:solidFill>
                <a:latin typeface="Arial - 20"/>
              </a:rPr>
              <a:t>+</a:t>
            </a:r>
            <a:endParaRPr lang="en-US" sz="1500">
              <a:solidFill>
                <a:srgbClr val="000000"/>
              </a:solidFill>
              <a:latin typeface="Arial - 20"/>
            </a:endParaRPr>
          </a:p>
        </p:txBody>
      </p:sp>
      <p:sp>
        <p:nvSpPr>
          <p:cNvPr id="25" name="TextBox 24"/>
          <p:cNvSpPr txBox="1"/>
          <p:nvPr/>
        </p:nvSpPr>
        <p:spPr>
          <a:xfrm>
            <a:off x="5016500" y="7861300"/>
            <a:ext cx="275336" cy="323165"/>
          </a:xfrm>
          <a:prstGeom prst="rect">
            <a:avLst/>
          </a:prstGeom>
          <a:noFill/>
        </p:spPr>
        <p:txBody>
          <a:bodyPr vert="horz" rtlCol="0">
            <a:spAutoFit/>
          </a:bodyPr>
          <a:lstStyle/>
          <a:p>
            <a:r>
              <a:rPr lang="en-US" sz="1500" smtClean="0">
                <a:solidFill>
                  <a:srgbClr val="000000"/>
                </a:solidFill>
                <a:latin typeface="Arial - 20"/>
              </a:rPr>
              <a:t>+</a:t>
            </a:r>
            <a:endParaRPr lang="en-US" sz="1500">
              <a:solidFill>
                <a:srgbClr val="000000"/>
              </a:solidFill>
              <a:latin typeface="Arial - 20"/>
            </a:endParaRPr>
          </a:p>
        </p:txBody>
      </p:sp>
      <p:sp>
        <p:nvSpPr>
          <p:cNvPr id="26" name="TextBox 25"/>
          <p:cNvSpPr txBox="1"/>
          <p:nvPr/>
        </p:nvSpPr>
        <p:spPr>
          <a:xfrm>
            <a:off x="3708400" y="7835900"/>
            <a:ext cx="275336" cy="323165"/>
          </a:xfrm>
          <a:prstGeom prst="rect">
            <a:avLst/>
          </a:prstGeom>
          <a:noFill/>
        </p:spPr>
        <p:txBody>
          <a:bodyPr vert="horz" rtlCol="0">
            <a:spAutoFit/>
          </a:bodyPr>
          <a:lstStyle/>
          <a:p>
            <a:r>
              <a:rPr lang="en-US" sz="1500" smtClean="0">
                <a:solidFill>
                  <a:srgbClr val="000000"/>
                </a:solidFill>
                <a:latin typeface="Arial - 20"/>
              </a:rPr>
              <a:t>+</a:t>
            </a:r>
            <a:endParaRPr lang="en-US" sz="1500">
              <a:solidFill>
                <a:srgbClr val="000000"/>
              </a:solidFill>
              <a:latin typeface="Arial - 20"/>
            </a:endParaRPr>
          </a:p>
        </p:txBody>
      </p:sp>
      <p:sp>
        <p:nvSpPr>
          <p:cNvPr id="27" name="TextBox 26"/>
          <p:cNvSpPr txBox="1"/>
          <p:nvPr/>
        </p:nvSpPr>
        <p:spPr>
          <a:xfrm>
            <a:off x="1841500" y="8674100"/>
            <a:ext cx="1052094" cy="323165"/>
          </a:xfrm>
          <a:prstGeom prst="rect">
            <a:avLst/>
          </a:prstGeom>
          <a:noFill/>
        </p:spPr>
        <p:txBody>
          <a:bodyPr vert="horz" rtlCol="0">
            <a:spAutoFit/>
          </a:bodyPr>
          <a:lstStyle/>
          <a:p>
            <a:r>
              <a:rPr lang="en-US" sz="1500" smtClean="0">
                <a:solidFill>
                  <a:srgbClr val="000000"/>
                </a:solidFill>
                <a:latin typeface="Arial - 20"/>
              </a:rPr>
              <a:t>=  51/80</a:t>
            </a:r>
            <a:endParaRPr lang="en-US" sz="1500">
              <a:solidFill>
                <a:srgbClr val="000000"/>
              </a:solidFill>
              <a:latin typeface="Arial - 20"/>
            </a:endParaRPr>
          </a:p>
        </p:txBody>
      </p:sp>
      <p:sp>
        <p:nvSpPr>
          <p:cNvPr id="28" name="TextBox 27"/>
          <p:cNvSpPr txBox="1"/>
          <p:nvPr/>
        </p:nvSpPr>
        <p:spPr>
          <a:xfrm>
            <a:off x="3848100" y="8674100"/>
            <a:ext cx="1363472" cy="646331"/>
          </a:xfrm>
          <a:prstGeom prst="rect">
            <a:avLst/>
          </a:prstGeom>
          <a:noFill/>
        </p:spPr>
        <p:txBody>
          <a:bodyPr vert="horz" rtlCol="0">
            <a:spAutoFit/>
          </a:bodyPr>
          <a:lstStyle/>
          <a:p>
            <a:r>
              <a:rPr lang="en-US" sz="3600" smtClean="0">
                <a:solidFill>
                  <a:srgbClr val="000000"/>
                </a:solidFill>
                <a:latin typeface="Arial - 48"/>
              </a:rPr>
              <a:t>64%</a:t>
            </a:r>
            <a:endParaRPr lang="en-US" sz="3600">
              <a:solidFill>
                <a:srgbClr val="000000"/>
              </a:solidFill>
              <a:latin typeface="Arial - 48"/>
            </a:endParaRPr>
          </a:p>
        </p:txBody>
      </p:sp>
      <p:grpSp>
        <p:nvGrpSpPr>
          <p:cNvPr id="31" name="Group 30"/>
          <p:cNvGrpSpPr/>
          <p:nvPr/>
        </p:nvGrpSpPr>
        <p:grpSpPr>
          <a:xfrm>
            <a:off x="7638579" y="1041071"/>
            <a:ext cx="1744134" cy="508663"/>
            <a:chOff x="7638579" y="1041071"/>
            <a:chExt cx="1744134" cy="508663"/>
          </a:xfrm>
        </p:grpSpPr>
        <p:sp>
          <p:nvSpPr>
            <p:cNvPr id="29" name="Freeform 28">
              <a:hlinkClick r:id="rId2"/>
            </p:cNvPr>
            <p:cNvSpPr/>
            <p:nvPr/>
          </p:nvSpPr>
          <p:spPr>
            <a:xfrm>
              <a:off x="7638579" y="1041071"/>
              <a:ext cx="1744134" cy="508663"/>
            </a:xfrm>
            <a:custGeom>
              <a:avLst/>
              <a:gdLst/>
              <a:ahLst/>
              <a:cxnLst/>
              <a:rect l="0" t="0" r="0" b="0"/>
              <a:pathLst>
                <a:path w="1744134" h="508663">
                  <a:moveTo>
                    <a:pt x="290687" y="0"/>
                  </a:moveTo>
                  <a:lnTo>
                    <a:pt x="1482390" y="0"/>
                  </a:lnTo>
                  <a:lnTo>
                    <a:pt x="1511582" y="1731"/>
                  </a:lnTo>
                  <a:lnTo>
                    <a:pt x="1563781" y="5916"/>
                  </a:lnTo>
                  <a:lnTo>
                    <a:pt x="1613260" y="14430"/>
                  </a:lnTo>
                  <a:lnTo>
                    <a:pt x="1636515" y="18614"/>
                  </a:lnTo>
                  <a:lnTo>
                    <a:pt x="1677336" y="30519"/>
                  </a:lnTo>
                  <a:lnTo>
                    <a:pt x="1706282" y="44083"/>
                  </a:lnTo>
                  <a:lnTo>
                    <a:pt x="1720878" y="51731"/>
                  </a:lnTo>
                  <a:lnTo>
                    <a:pt x="1735474" y="66956"/>
                  </a:lnTo>
                  <a:lnTo>
                    <a:pt x="1741163" y="75469"/>
                  </a:lnTo>
                  <a:lnTo>
                    <a:pt x="1741163" y="79654"/>
                  </a:lnTo>
                  <a:lnTo>
                    <a:pt x="1744133" y="84776"/>
                  </a:lnTo>
                  <a:lnTo>
                    <a:pt x="1744133" y="423884"/>
                  </a:lnTo>
                  <a:lnTo>
                    <a:pt x="1741163" y="428141"/>
                  </a:lnTo>
                  <a:lnTo>
                    <a:pt x="1741163" y="432398"/>
                  </a:lnTo>
                  <a:lnTo>
                    <a:pt x="1735474" y="440840"/>
                  </a:lnTo>
                  <a:lnTo>
                    <a:pt x="1720878" y="456063"/>
                  </a:lnTo>
                  <a:lnTo>
                    <a:pt x="1691933" y="470493"/>
                  </a:lnTo>
                  <a:lnTo>
                    <a:pt x="1677336" y="477276"/>
                  </a:lnTo>
                  <a:lnTo>
                    <a:pt x="1636515" y="489180"/>
                  </a:lnTo>
                  <a:lnTo>
                    <a:pt x="1590006" y="497622"/>
                  </a:lnTo>
                  <a:lnTo>
                    <a:pt x="1563781" y="501879"/>
                  </a:lnTo>
                  <a:lnTo>
                    <a:pt x="1511582" y="506136"/>
                  </a:lnTo>
                  <a:lnTo>
                    <a:pt x="1482390" y="507796"/>
                  </a:lnTo>
                  <a:lnTo>
                    <a:pt x="1468040" y="507796"/>
                  </a:lnTo>
                  <a:lnTo>
                    <a:pt x="1453444" y="508662"/>
                  </a:lnTo>
                  <a:lnTo>
                    <a:pt x="290687" y="508662"/>
                  </a:lnTo>
                  <a:lnTo>
                    <a:pt x="273123" y="507796"/>
                  </a:lnTo>
                  <a:lnTo>
                    <a:pt x="258775" y="507796"/>
                  </a:lnTo>
                  <a:lnTo>
                    <a:pt x="229582" y="506136"/>
                  </a:lnTo>
                  <a:lnTo>
                    <a:pt x="177382" y="501879"/>
                  </a:lnTo>
                  <a:lnTo>
                    <a:pt x="127903" y="493365"/>
                  </a:lnTo>
                  <a:lnTo>
                    <a:pt x="104648" y="489180"/>
                  </a:lnTo>
                  <a:lnTo>
                    <a:pt x="64075" y="477276"/>
                  </a:lnTo>
                  <a:lnTo>
                    <a:pt x="34881" y="463711"/>
                  </a:lnTo>
                  <a:lnTo>
                    <a:pt x="20285" y="456063"/>
                  </a:lnTo>
                  <a:lnTo>
                    <a:pt x="5937" y="440840"/>
                  </a:lnTo>
                  <a:lnTo>
                    <a:pt x="0" y="432398"/>
                  </a:lnTo>
                  <a:lnTo>
                    <a:pt x="0" y="75469"/>
                  </a:lnTo>
                  <a:lnTo>
                    <a:pt x="5937" y="66956"/>
                  </a:lnTo>
                  <a:lnTo>
                    <a:pt x="20285" y="51731"/>
                  </a:lnTo>
                  <a:lnTo>
                    <a:pt x="49479" y="37301"/>
                  </a:lnTo>
                  <a:lnTo>
                    <a:pt x="64075" y="30519"/>
                  </a:lnTo>
                  <a:lnTo>
                    <a:pt x="104648" y="18614"/>
                  </a:lnTo>
                  <a:lnTo>
                    <a:pt x="151158" y="10173"/>
                  </a:lnTo>
                  <a:lnTo>
                    <a:pt x="177382" y="5916"/>
                  </a:lnTo>
                  <a:lnTo>
                    <a:pt x="229582" y="1731"/>
                  </a:lnTo>
                  <a:lnTo>
                    <a:pt x="258775"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hlinkClick r:id="rId2"/>
            </p:cNvPr>
            <p:cNvSpPr txBox="1"/>
            <p:nvPr/>
          </p:nvSpPr>
          <p:spPr>
            <a:xfrm>
              <a:off x="7734300" y="11557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2089886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2959475" y="5260594"/>
            <a:ext cx="2515930" cy="450874"/>
            <a:chOff x="2959475" y="5260594"/>
            <a:chExt cx="2515930" cy="450874"/>
          </a:xfrm>
        </p:grpSpPr>
        <p:sp>
          <p:nvSpPr>
            <p:cNvPr id="2" name="Freeform 1"/>
            <p:cNvSpPr/>
            <p:nvPr/>
          </p:nvSpPr>
          <p:spPr>
            <a:xfrm>
              <a:off x="2959475" y="5260594"/>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4B0082"/>
                </a:gs>
                <a:gs pos="100000">
                  <a:srgbClr val="4B0082">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606800" y="5346700"/>
              <a:ext cx="1228192" cy="323165"/>
            </a:xfrm>
            <a:prstGeom prst="rect">
              <a:avLst/>
            </a:prstGeom>
            <a:noFill/>
          </p:spPr>
          <p:txBody>
            <a:bodyPr vert="horz" rtlCol="0">
              <a:spAutoFit/>
            </a:bodyPr>
            <a:lstStyle/>
            <a:p>
              <a:r>
                <a:rPr lang="en-US" sz="1500" smtClean="0">
                  <a:solidFill>
                    <a:srgbClr val="000000"/>
                  </a:solidFill>
                  <a:latin typeface="Arial - 20"/>
                </a:rPr>
                <a:t>Quiz 20%</a:t>
              </a:r>
              <a:endParaRPr lang="en-US" sz="1500">
                <a:solidFill>
                  <a:srgbClr val="000000"/>
                </a:solidFill>
                <a:latin typeface="Arial - 20"/>
              </a:endParaRPr>
            </a:p>
          </p:txBody>
        </p:sp>
      </p:grpSp>
      <p:grpSp>
        <p:nvGrpSpPr>
          <p:cNvPr id="7" name="Group 6"/>
          <p:cNvGrpSpPr/>
          <p:nvPr/>
        </p:nvGrpSpPr>
        <p:grpSpPr>
          <a:xfrm>
            <a:off x="2959475" y="3831040"/>
            <a:ext cx="2515930" cy="450874"/>
            <a:chOff x="2959475" y="3831040"/>
            <a:chExt cx="2515930" cy="450874"/>
          </a:xfrm>
        </p:grpSpPr>
        <p:sp>
          <p:nvSpPr>
            <p:cNvPr id="5" name="Freeform 4"/>
            <p:cNvSpPr/>
            <p:nvPr/>
          </p:nvSpPr>
          <p:spPr>
            <a:xfrm>
              <a:off x="2959475" y="3831040"/>
              <a:ext cx="2515930" cy="450874"/>
            </a:xfrm>
            <a:custGeom>
              <a:avLst/>
              <a:gdLst/>
              <a:ahLst/>
              <a:cxnLst/>
              <a:rect l="0" t="0" r="0" b="0"/>
              <a:pathLst>
                <a:path w="2515930" h="450874">
                  <a:moveTo>
                    <a:pt x="0" y="0"/>
                  </a:moveTo>
                  <a:lnTo>
                    <a:pt x="2515929" y="0"/>
                  </a:lnTo>
                  <a:lnTo>
                    <a:pt x="2515929" y="450873"/>
                  </a:lnTo>
                  <a:lnTo>
                    <a:pt x="0" y="450873"/>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327400" y="3911600"/>
              <a:ext cx="1778508" cy="323165"/>
            </a:xfrm>
            <a:prstGeom prst="rect">
              <a:avLst/>
            </a:prstGeom>
            <a:noFill/>
          </p:spPr>
          <p:txBody>
            <a:bodyPr vert="horz" rtlCol="0">
              <a:spAutoFit/>
            </a:bodyPr>
            <a:lstStyle/>
            <a:p>
              <a:r>
                <a:rPr lang="en-US" sz="1500" smtClean="0">
                  <a:solidFill>
                    <a:srgbClr val="000000"/>
                  </a:solidFill>
                  <a:latin typeface="Arial - 20"/>
                </a:rPr>
                <a:t>Homework 5%</a:t>
              </a:r>
              <a:endParaRPr lang="en-US" sz="1500">
                <a:solidFill>
                  <a:srgbClr val="000000"/>
                </a:solidFill>
                <a:latin typeface="Arial - 20"/>
              </a:endParaRPr>
            </a:p>
          </p:txBody>
        </p:sp>
      </p:grpSp>
      <p:grpSp>
        <p:nvGrpSpPr>
          <p:cNvPr id="10" name="Group 9"/>
          <p:cNvGrpSpPr/>
          <p:nvPr/>
        </p:nvGrpSpPr>
        <p:grpSpPr>
          <a:xfrm>
            <a:off x="6489008" y="4791115"/>
            <a:ext cx="2515932" cy="450873"/>
            <a:chOff x="6489008" y="4791115"/>
            <a:chExt cx="2515932" cy="450873"/>
          </a:xfrm>
        </p:grpSpPr>
        <p:sp>
          <p:nvSpPr>
            <p:cNvPr id="8" name="Freeform 7"/>
            <p:cNvSpPr/>
            <p:nvPr/>
          </p:nvSpPr>
          <p:spPr>
            <a:xfrm>
              <a:off x="6489008" y="4791115"/>
              <a:ext cx="2515932" cy="450873"/>
            </a:xfrm>
            <a:custGeom>
              <a:avLst/>
              <a:gdLst/>
              <a:ahLst/>
              <a:cxnLst/>
              <a:rect l="0" t="0" r="0" b="0"/>
              <a:pathLst>
                <a:path w="2515932" h="450873">
                  <a:moveTo>
                    <a:pt x="0" y="0"/>
                  </a:moveTo>
                  <a:lnTo>
                    <a:pt x="2515931" y="0"/>
                  </a:lnTo>
                  <a:lnTo>
                    <a:pt x="2515931" y="450872"/>
                  </a:lnTo>
                  <a:lnTo>
                    <a:pt x="0" y="450872"/>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073900" y="4876800"/>
              <a:ext cx="1355192" cy="323165"/>
            </a:xfrm>
            <a:prstGeom prst="rect">
              <a:avLst/>
            </a:prstGeom>
            <a:noFill/>
          </p:spPr>
          <p:txBody>
            <a:bodyPr vert="horz" rtlCol="0">
              <a:spAutoFit/>
            </a:bodyPr>
            <a:lstStyle/>
            <a:p>
              <a:r>
                <a:rPr lang="en-US" sz="1500" smtClean="0">
                  <a:solidFill>
                    <a:srgbClr val="000000"/>
                  </a:solidFill>
                  <a:latin typeface="Arial - 20"/>
                </a:rPr>
                <a:t>Exam 30%</a:t>
              </a:r>
              <a:endParaRPr lang="en-US" sz="1500">
                <a:solidFill>
                  <a:srgbClr val="000000"/>
                </a:solidFill>
                <a:latin typeface="Arial - 20"/>
              </a:endParaRPr>
            </a:p>
          </p:txBody>
        </p:sp>
      </p:grpSp>
      <p:grpSp>
        <p:nvGrpSpPr>
          <p:cNvPr id="13" name="Group 12"/>
          <p:cNvGrpSpPr/>
          <p:nvPr/>
        </p:nvGrpSpPr>
        <p:grpSpPr>
          <a:xfrm>
            <a:off x="2959473" y="5969005"/>
            <a:ext cx="2515932" cy="450874"/>
            <a:chOff x="2959473" y="5969005"/>
            <a:chExt cx="2515932" cy="450874"/>
          </a:xfrm>
        </p:grpSpPr>
        <p:sp>
          <p:nvSpPr>
            <p:cNvPr id="11" name="Freeform 10"/>
            <p:cNvSpPr/>
            <p:nvPr/>
          </p:nvSpPr>
          <p:spPr>
            <a:xfrm>
              <a:off x="2959473" y="5969005"/>
              <a:ext cx="2515932" cy="450874"/>
            </a:xfrm>
            <a:custGeom>
              <a:avLst/>
              <a:gdLst/>
              <a:ahLst/>
              <a:cxnLst/>
              <a:rect l="0" t="0" r="0" b="0"/>
              <a:pathLst>
                <a:path w="2515932" h="450874">
                  <a:moveTo>
                    <a:pt x="0" y="0"/>
                  </a:moveTo>
                  <a:lnTo>
                    <a:pt x="2515931" y="0"/>
                  </a:lnTo>
                  <a:lnTo>
                    <a:pt x="2515931" y="450873"/>
                  </a:lnTo>
                  <a:lnTo>
                    <a:pt x="0" y="450873"/>
                  </a:lnTo>
                  <a:close/>
                </a:path>
              </a:pathLst>
            </a:custGeom>
            <a:gradFill flip="none" rotWithShape="1">
              <a:gsLst>
                <a:gs pos="0">
                  <a:srgbClr val="0000FF"/>
                </a:gs>
                <a:gs pos="100000">
                  <a:srgbClr val="0000FF">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32200" y="6057900"/>
              <a:ext cx="1171778" cy="323165"/>
            </a:xfrm>
            <a:prstGeom prst="rect">
              <a:avLst/>
            </a:prstGeom>
            <a:noFill/>
          </p:spPr>
          <p:txBody>
            <a:bodyPr vert="horz" rtlCol="0">
              <a:spAutoFit/>
            </a:bodyPr>
            <a:lstStyle/>
            <a:p>
              <a:r>
                <a:rPr lang="en-US" sz="1500" smtClean="0">
                  <a:solidFill>
                    <a:srgbClr val="000000"/>
                  </a:solidFill>
                  <a:latin typeface="Arial - 20"/>
                </a:rPr>
                <a:t>Test 35%</a:t>
              </a:r>
              <a:endParaRPr lang="en-US" sz="1500">
                <a:solidFill>
                  <a:srgbClr val="000000"/>
                </a:solidFill>
                <a:latin typeface="Arial - 20"/>
              </a:endParaRPr>
            </a:p>
          </p:txBody>
        </p:sp>
      </p:grpSp>
      <p:grpSp>
        <p:nvGrpSpPr>
          <p:cNvPr id="16" name="Group 15"/>
          <p:cNvGrpSpPr/>
          <p:nvPr/>
        </p:nvGrpSpPr>
        <p:grpSpPr>
          <a:xfrm>
            <a:off x="98466" y="2003228"/>
            <a:ext cx="3094511" cy="845989"/>
            <a:chOff x="98466" y="2003228"/>
            <a:chExt cx="3094511" cy="845989"/>
          </a:xfrm>
        </p:grpSpPr>
        <p:sp>
          <p:nvSpPr>
            <p:cNvPr id="14" name="Freeform 13"/>
            <p:cNvSpPr/>
            <p:nvPr/>
          </p:nvSpPr>
          <p:spPr>
            <a:xfrm>
              <a:off x="98466" y="2003228"/>
              <a:ext cx="3094511" cy="845989"/>
            </a:xfrm>
            <a:custGeom>
              <a:avLst/>
              <a:gdLst/>
              <a:ahLst/>
              <a:cxnLst/>
              <a:rect l="0" t="0" r="0" b="0"/>
              <a:pathLst>
                <a:path w="3094511" h="845989">
                  <a:moveTo>
                    <a:pt x="515752" y="0"/>
                  </a:moveTo>
                  <a:lnTo>
                    <a:pt x="2630114" y="0"/>
                  </a:lnTo>
                  <a:lnTo>
                    <a:pt x="2681908" y="2881"/>
                  </a:lnTo>
                  <a:lnTo>
                    <a:pt x="2774523" y="9840"/>
                  </a:lnTo>
                  <a:lnTo>
                    <a:pt x="2862310" y="24001"/>
                  </a:lnTo>
                  <a:lnTo>
                    <a:pt x="2903571" y="30960"/>
                  </a:lnTo>
                  <a:lnTo>
                    <a:pt x="2975996" y="50759"/>
                  </a:lnTo>
                  <a:lnTo>
                    <a:pt x="3027352" y="73320"/>
                  </a:lnTo>
                  <a:lnTo>
                    <a:pt x="3053249" y="86039"/>
                  </a:lnTo>
                  <a:lnTo>
                    <a:pt x="3079146" y="111359"/>
                  </a:lnTo>
                  <a:lnTo>
                    <a:pt x="3089242" y="125518"/>
                  </a:lnTo>
                  <a:lnTo>
                    <a:pt x="3089242" y="132479"/>
                  </a:lnTo>
                  <a:lnTo>
                    <a:pt x="3094510" y="140998"/>
                  </a:lnTo>
                  <a:lnTo>
                    <a:pt x="3094510" y="704990"/>
                  </a:lnTo>
                  <a:lnTo>
                    <a:pt x="3089242" y="712070"/>
                  </a:lnTo>
                  <a:lnTo>
                    <a:pt x="3089242" y="719150"/>
                  </a:lnTo>
                  <a:lnTo>
                    <a:pt x="3079146" y="733190"/>
                  </a:lnTo>
                  <a:lnTo>
                    <a:pt x="3053249" y="758509"/>
                  </a:lnTo>
                  <a:lnTo>
                    <a:pt x="3001894" y="782509"/>
                  </a:lnTo>
                  <a:lnTo>
                    <a:pt x="2975996" y="793788"/>
                  </a:lnTo>
                  <a:lnTo>
                    <a:pt x="2903571" y="813589"/>
                  </a:lnTo>
                  <a:lnTo>
                    <a:pt x="2821051" y="827629"/>
                  </a:lnTo>
                  <a:lnTo>
                    <a:pt x="2774523" y="834708"/>
                  </a:lnTo>
                  <a:lnTo>
                    <a:pt x="2681908" y="841788"/>
                  </a:lnTo>
                  <a:lnTo>
                    <a:pt x="2630114" y="844548"/>
                  </a:lnTo>
                  <a:lnTo>
                    <a:pt x="2604655" y="844548"/>
                  </a:lnTo>
                  <a:lnTo>
                    <a:pt x="2578757" y="845988"/>
                  </a:lnTo>
                  <a:lnTo>
                    <a:pt x="515752" y="845988"/>
                  </a:lnTo>
                  <a:lnTo>
                    <a:pt x="484586" y="844548"/>
                  </a:lnTo>
                  <a:lnTo>
                    <a:pt x="459129" y="844548"/>
                  </a:lnTo>
                  <a:lnTo>
                    <a:pt x="407333" y="841788"/>
                  </a:lnTo>
                  <a:lnTo>
                    <a:pt x="314718" y="834708"/>
                  </a:lnTo>
                  <a:lnTo>
                    <a:pt x="226931" y="820548"/>
                  </a:lnTo>
                  <a:lnTo>
                    <a:pt x="185670" y="813589"/>
                  </a:lnTo>
                  <a:lnTo>
                    <a:pt x="113685" y="793788"/>
                  </a:lnTo>
                  <a:lnTo>
                    <a:pt x="61891" y="771229"/>
                  </a:lnTo>
                  <a:lnTo>
                    <a:pt x="35993" y="758509"/>
                  </a:lnTo>
                  <a:lnTo>
                    <a:pt x="10534" y="733190"/>
                  </a:lnTo>
                  <a:lnTo>
                    <a:pt x="0" y="719150"/>
                  </a:lnTo>
                  <a:lnTo>
                    <a:pt x="0" y="125518"/>
                  </a:lnTo>
                  <a:lnTo>
                    <a:pt x="10534" y="111359"/>
                  </a:lnTo>
                  <a:lnTo>
                    <a:pt x="35993" y="86039"/>
                  </a:lnTo>
                  <a:lnTo>
                    <a:pt x="87787" y="62040"/>
                  </a:lnTo>
                  <a:lnTo>
                    <a:pt x="113685" y="50759"/>
                  </a:lnTo>
                  <a:lnTo>
                    <a:pt x="185670" y="30960"/>
                  </a:lnTo>
                  <a:lnTo>
                    <a:pt x="268191" y="16920"/>
                  </a:lnTo>
                  <a:lnTo>
                    <a:pt x="314718" y="9840"/>
                  </a:lnTo>
                  <a:lnTo>
                    <a:pt x="407333"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92100" y="2235200"/>
              <a:ext cx="2703424" cy="384721"/>
            </a:xfrm>
            <a:prstGeom prst="rect">
              <a:avLst/>
            </a:prstGeom>
            <a:noFill/>
          </p:spPr>
          <p:txBody>
            <a:bodyPr vert="horz" rtlCol="0">
              <a:spAutoFit/>
            </a:bodyPr>
            <a:lstStyle/>
            <a:p>
              <a:r>
                <a:rPr lang="en-US" sz="1900" smtClean="0">
                  <a:solidFill>
                    <a:srgbClr val="000000"/>
                  </a:solidFill>
                  <a:latin typeface="Arial - 26"/>
                </a:rPr>
                <a:t>Semester Course</a:t>
              </a:r>
              <a:endParaRPr lang="en-US" sz="1900">
                <a:solidFill>
                  <a:srgbClr val="000000"/>
                </a:solidFill>
                <a:latin typeface="Arial - 26"/>
              </a:endParaRPr>
            </a:p>
          </p:txBody>
        </p:sp>
      </p:grpSp>
      <p:grpSp>
        <p:nvGrpSpPr>
          <p:cNvPr id="19" name="Group 18"/>
          <p:cNvGrpSpPr/>
          <p:nvPr/>
        </p:nvGrpSpPr>
        <p:grpSpPr>
          <a:xfrm>
            <a:off x="3502585" y="2003228"/>
            <a:ext cx="3094511" cy="845989"/>
            <a:chOff x="3502585" y="2003228"/>
            <a:chExt cx="3094511" cy="845989"/>
          </a:xfrm>
        </p:grpSpPr>
        <p:sp>
          <p:nvSpPr>
            <p:cNvPr id="17" name="Freeform 16"/>
            <p:cNvSpPr/>
            <p:nvPr/>
          </p:nvSpPr>
          <p:spPr>
            <a:xfrm>
              <a:off x="3502585" y="2003228"/>
              <a:ext cx="3094511" cy="845989"/>
            </a:xfrm>
            <a:custGeom>
              <a:avLst/>
              <a:gdLst/>
              <a:ahLst/>
              <a:cxnLst/>
              <a:rect l="0" t="0" r="0" b="0"/>
              <a:pathLst>
                <a:path w="3094511" h="845989">
                  <a:moveTo>
                    <a:pt x="515752" y="0"/>
                  </a:moveTo>
                  <a:lnTo>
                    <a:pt x="2630114" y="0"/>
                  </a:lnTo>
                  <a:lnTo>
                    <a:pt x="2681910" y="2881"/>
                  </a:lnTo>
                  <a:lnTo>
                    <a:pt x="2774524" y="9840"/>
                  </a:lnTo>
                  <a:lnTo>
                    <a:pt x="2862312" y="24001"/>
                  </a:lnTo>
                  <a:lnTo>
                    <a:pt x="2903572" y="30960"/>
                  </a:lnTo>
                  <a:lnTo>
                    <a:pt x="2975997"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5" y="782509"/>
                  </a:lnTo>
                  <a:lnTo>
                    <a:pt x="2975997" y="793788"/>
                  </a:lnTo>
                  <a:lnTo>
                    <a:pt x="2903572" y="813589"/>
                  </a:lnTo>
                  <a:lnTo>
                    <a:pt x="2821051" y="827629"/>
                  </a:lnTo>
                  <a:lnTo>
                    <a:pt x="2774524" y="834708"/>
                  </a:lnTo>
                  <a:lnTo>
                    <a:pt x="2681910" y="841788"/>
                  </a:lnTo>
                  <a:lnTo>
                    <a:pt x="2630114" y="844548"/>
                  </a:lnTo>
                  <a:lnTo>
                    <a:pt x="2604656" y="844548"/>
                  </a:lnTo>
                  <a:lnTo>
                    <a:pt x="2578758" y="845988"/>
                  </a:lnTo>
                  <a:lnTo>
                    <a:pt x="515752" y="845988"/>
                  </a:lnTo>
                  <a:lnTo>
                    <a:pt x="484588" y="844548"/>
                  </a:lnTo>
                  <a:lnTo>
                    <a:pt x="459129" y="844548"/>
                  </a:lnTo>
                  <a:lnTo>
                    <a:pt x="407335" y="841788"/>
                  </a:lnTo>
                  <a:lnTo>
                    <a:pt x="314719" y="834708"/>
                  </a:lnTo>
                  <a:lnTo>
                    <a:pt x="226931" y="820548"/>
                  </a:lnTo>
                  <a:lnTo>
                    <a:pt x="185672" y="813589"/>
                  </a:lnTo>
                  <a:lnTo>
                    <a:pt x="113685" y="793788"/>
                  </a:lnTo>
                  <a:lnTo>
                    <a:pt x="61891" y="771229"/>
                  </a:lnTo>
                  <a:lnTo>
                    <a:pt x="35993" y="758509"/>
                  </a:lnTo>
                  <a:lnTo>
                    <a:pt x="10535" y="733190"/>
                  </a:lnTo>
                  <a:lnTo>
                    <a:pt x="0" y="719150"/>
                  </a:lnTo>
                  <a:lnTo>
                    <a:pt x="0" y="125518"/>
                  </a:lnTo>
                  <a:lnTo>
                    <a:pt x="10535" y="111359"/>
                  </a:lnTo>
                  <a:lnTo>
                    <a:pt x="35993" y="86039"/>
                  </a:lnTo>
                  <a:lnTo>
                    <a:pt x="87789" y="62040"/>
                  </a:lnTo>
                  <a:lnTo>
                    <a:pt x="113685" y="50759"/>
                  </a:lnTo>
                  <a:lnTo>
                    <a:pt x="185672" y="30960"/>
                  </a:lnTo>
                  <a:lnTo>
                    <a:pt x="268191" y="16920"/>
                  </a:lnTo>
                  <a:lnTo>
                    <a:pt x="314719" y="9840"/>
                  </a:lnTo>
                  <a:lnTo>
                    <a:pt x="407335"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3619500" y="2235200"/>
              <a:ext cx="2857500" cy="384721"/>
            </a:xfrm>
            <a:prstGeom prst="rect">
              <a:avLst/>
            </a:prstGeom>
            <a:noFill/>
          </p:spPr>
          <p:txBody>
            <a:bodyPr vert="horz" rtlCol="0">
              <a:spAutoFit/>
            </a:bodyPr>
            <a:lstStyle/>
            <a:p>
              <a:r>
                <a:rPr lang="en-US" sz="1900" smtClean="0">
                  <a:solidFill>
                    <a:srgbClr val="000000"/>
                  </a:solidFill>
                  <a:latin typeface="Arial - 26"/>
                </a:rPr>
                <a:t>Cumulative marks</a:t>
              </a:r>
              <a:endParaRPr lang="en-US" sz="1900">
                <a:solidFill>
                  <a:srgbClr val="000000"/>
                </a:solidFill>
                <a:latin typeface="Arial - 26"/>
              </a:endParaRPr>
            </a:p>
          </p:txBody>
        </p:sp>
      </p:grpSp>
      <p:grpSp>
        <p:nvGrpSpPr>
          <p:cNvPr id="22" name="Group 21"/>
          <p:cNvGrpSpPr/>
          <p:nvPr/>
        </p:nvGrpSpPr>
        <p:grpSpPr>
          <a:xfrm>
            <a:off x="6967020" y="2003228"/>
            <a:ext cx="3094516" cy="845989"/>
            <a:chOff x="6967020" y="2003228"/>
            <a:chExt cx="3094516" cy="845989"/>
          </a:xfrm>
        </p:grpSpPr>
        <p:sp>
          <p:nvSpPr>
            <p:cNvPr id="20" name="Freeform 19"/>
            <p:cNvSpPr/>
            <p:nvPr/>
          </p:nvSpPr>
          <p:spPr>
            <a:xfrm>
              <a:off x="6967020" y="2003228"/>
              <a:ext cx="3094516" cy="845989"/>
            </a:xfrm>
            <a:custGeom>
              <a:avLst/>
              <a:gdLst/>
              <a:ahLst/>
              <a:cxnLst/>
              <a:rect l="0" t="0" r="0" b="0"/>
              <a:pathLst>
                <a:path w="3094516" h="845989">
                  <a:moveTo>
                    <a:pt x="515753" y="0"/>
                  </a:moveTo>
                  <a:lnTo>
                    <a:pt x="2630117" y="0"/>
                  </a:lnTo>
                  <a:lnTo>
                    <a:pt x="2681913" y="2881"/>
                  </a:lnTo>
                  <a:lnTo>
                    <a:pt x="2774528" y="9840"/>
                  </a:lnTo>
                  <a:lnTo>
                    <a:pt x="2862315" y="24001"/>
                  </a:lnTo>
                  <a:lnTo>
                    <a:pt x="2903575" y="30960"/>
                  </a:lnTo>
                  <a:lnTo>
                    <a:pt x="2976000" y="50759"/>
                  </a:lnTo>
                  <a:lnTo>
                    <a:pt x="3027355" y="73320"/>
                  </a:lnTo>
                  <a:lnTo>
                    <a:pt x="3053254" y="86039"/>
                  </a:lnTo>
                  <a:lnTo>
                    <a:pt x="3079150" y="111359"/>
                  </a:lnTo>
                  <a:lnTo>
                    <a:pt x="3089246" y="125518"/>
                  </a:lnTo>
                  <a:lnTo>
                    <a:pt x="3089246" y="132479"/>
                  </a:lnTo>
                  <a:lnTo>
                    <a:pt x="3094515" y="140998"/>
                  </a:lnTo>
                  <a:lnTo>
                    <a:pt x="3094515" y="704990"/>
                  </a:lnTo>
                  <a:lnTo>
                    <a:pt x="3089246" y="712070"/>
                  </a:lnTo>
                  <a:lnTo>
                    <a:pt x="3089246" y="719150"/>
                  </a:lnTo>
                  <a:lnTo>
                    <a:pt x="3079150" y="733190"/>
                  </a:lnTo>
                  <a:lnTo>
                    <a:pt x="3053254" y="758509"/>
                  </a:lnTo>
                  <a:lnTo>
                    <a:pt x="3001899" y="782509"/>
                  </a:lnTo>
                  <a:lnTo>
                    <a:pt x="2976000" y="793788"/>
                  </a:lnTo>
                  <a:lnTo>
                    <a:pt x="2903575" y="813589"/>
                  </a:lnTo>
                  <a:lnTo>
                    <a:pt x="2821054" y="827629"/>
                  </a:lnTo>
                  <a:lnTo>
                    <a:pt x="2774528" y="834708"/>
                  </a:lnTo>
                  <a:lnTo>
                    <a:pt x="2681913" y="841788"/>
                  </a:lnTo>
                  <a:lnTo>
                    <a:pt x="2630117" y="844548"/>
                  </a:lnTo>
                  <a:lnTo>
                    <a:pt x="2604659" y="844548"/>
                  </a:lnTo>
                  <a:lnTo>
                    <a:pt x="2578761" y="845988"/>
                  </a:lnTo>
                  <a:lnTo>
                    <a:pt x="515753" y="845988"/>
                  </a:lnTo>
                  <a:lnTo>
                    <a:pt x="484588" y="844548"/>
                  </a:lnTo>
                  <a:lnTo>
                    <a:pt x="459128" y="844548"/>
                  </a:lnTo>
                  <a:lnTo>
                    <a:pt x="407334" y="841788"/>
                  </a:lnTo>
                  <a:lnTo>
                    <a:pt x="314718" y="834708"/>
                  </a:lnTo>
                  <a:lnTo>
                    <a:pt x="226931" y="820548"/>
                  </a:lnTo>
                  <a:lnTo>
                    <a:pt x="185671" y="813589"/>
                  </a:lnTo>
                  <a:lnTo>
                    <a:pt x="113685" y="793788"/>
                  </a:lnTo>
                  <a:lnTo>
                    <a:pt x="61890" y="771229"/>
                  </a:lnTo>
                  <a:lnTo>
                    <a:pt x="35992" y="758509"/>
                  </a:lnTo>
                  <a:lnTo>
                    <a:pt x="10535" y="733190"/>
                  </a:lnTo>
                  <a:lnTo>
                    <a:pt x="0" y="719150"/>
                  </a:lnTo>
                  <a:lnTo>
                    <a:pt x="0" y="125518"/>
                  </a:lnTo>
                  <a:lnTo>
                    <a:pt x="10535" y="111359"/>
                  </a:lnTo>
                  <a:lnTo>
                    <a:pt x="35992" y="86039"/>
                  </a:lnTo>
                  <a:lnTo>
                    <a:pt x="87788" y="62040"/>
                  </a:lnTo>
                  <a:lnTo>
                    <a:pt x="113685" y="50759"/>
                  </a:lnTo>
                  <a:lnTo>
                    <a:pt x="185671" y="30960"/>
                  </a:lnTo>
                  <a:lnTo>
                    <a:pt x="268192" y="16920"/>
                  </a:lnTo>
                  <a:lnTo>
                    <a:pt x="314718" y="9840"/>
                  </a:lnTo>
                  <a:lnTo>
                    <a:pt x="407334" y="2881"/>
                  </a:lnTo>
                  <a:lnTo>
                    <a:pt x="459128" y="0"/>
                  </a:lnTo>
                  <a:close/>
                </a:path>
              </a:pathLst>
            </a:custGeom>
            <a:gradFill flip="none" rotWithShape="1">
              <a:gsLst>
                <a:gs pos="0">
                  <a:srgbClr val="666666"/>
                </a:gs>
                <a:gs pos="100000">
                  <a:srgbClr val="666666">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7086600" y="2197100"/>
              <a:ext cx="2857500" cy="384721"/>
            </a:xfrm>
            <a:prstGeom prst="rect">
              <a:avLst/>
            </a:prstGeom>
            <a:noFill/>
          </p:spPr>
          <p:txBody>
            <a:bodyPr vert="horz" rtlCol="0">
              <a:spAutoFit/>
            </a:bodyPr>
            <a:lstStyle/>
            <a:p>
              <a:r>
                <a:rPr lang="en-US" sz="1900" smtClean="0">
                  <a:solidFill>
                    <a:srgbClr val="000000"/>
                  </a:solidFill>
                  <a:latin typeface="Arial - 26"/>
                </a:rPr>
                <a:t>Category weights</a:t>
              </a:r>
              <a:endParaRPr lang="en-US" sz="1900">
                <a:solidFill>
                  <a:srgbClr val="000000"/>
                </a:solidFill>
                <a:latin typeface="Arial - 26"/>
              </a:endParaRPr>
            </a:p>
          </p:txBody>
        </p:sp>
      </p:grpSp>
      <p:sp>
        <p:nvSpPr>
          <p:cNvPr id="23" name="TextBox 22"/>
          <p:cNvSpPr txBox="1"/>
          <p:nvPr/>
        </p:nvSpPr>
        <p:spPr>
          <a:xfrm>
            <a:off x="1168400" y="3835400"/>
            <a:ext cx="1185799" cy="323165"/>
          </a:xfrm>
          <a:prstGeom prst="rect">
            <a:avLst/>
          </a:prstGeom>
          <a:noFill/>
        </p:spPr>
        <p:txBody>
          <a:bodyPr vert="horz" rtlCol="0">
            <a:spAutoFit/>
          </a:bodyPr>
          <a:lstStyle/>
          <a:p>
            <a:r>
              <a:rPr lang="en-US" sz="1500" smtClean="0">
                <a:solidFill>
                  <a:srgbClr val="000000"/>
                </a:solidFill>
                <a:latin typeface="Arial - 20"/>
              </a:rPr>
              <a:t>Example:</a:t>
            </a:r>
            <a:endParaRPr lang="en-US" sz="1500">
              <a:solidFill>
                <a:srgbClr val="000000"/>
              </a:solidFill>
              <a:latin typeface="Arial - 20"/>
            </a:endParaRPr>
          </a:p>
        </p:txBody>
      </p:sp>
      <p:grpSp>
        <p:nvGrpSpPr>
          <p:cNvPr id="26" name="Group 25"/>
          <p:cNvGrpSpPr/>
          <p:nvPr/>
        </p:nvGrpSpPr>
        <p:grpSpPr>
          <a:xfrm>
            <a:off x="2959475" y="4565678"/>
            <a:ext cx="2515929" cy="450874"/>
            <a:chOff x="2959475" y="4565678"/>
            <a:chExt cx="2515929" cy="450874"/>
          </a:xfrm>
        </p:grpSpPr>
        <p:sp>
          <p:nvSpPr>
            <p:cNvPr id="24" name="Freeform 23"/>
            <p:cNvSpPr/>
            <p:nvPr/>
          </p:nvSpPr>
          <p:spPr>
            <a:xfrm>
              <a:off x="2959475" y="4565678"/>
              <a:ext cx="2515929" cy="450874"/>
            </a:xfrm>
            <a:custGeom>
              <a:avLst/>
              <a:gdLst/>
              <a:ahLst/>
              <a:cxnLst/>
              <a:rect l="0" t="0" r="0" b="0"/>
              <a:pathLst>
                <a:path w="2515929" h="450874">
                  <a:moveTo>
                    <a:pt x="0" y="0"/>
                  </a:moveTo>
                  <a:lnTo>
                    <a:pt x="2515928" y="0"/>
                  </a:lnTo>
                  <a:lnTo>
                    <a:pt x="2515928" y="450873"/>
                  </a:lnTo>
                  <a:lnTo>
                    <a:pt x="0" y="450873"/>
                  </a:lnTo>
                  <a:close/>
                </a:path>
              </a:pathLst>
            </a:custGeom>
            <a:gradFill flip="none" rotWithShape="1">
              <a:gsLst>
                <a:gs pos="0">
                  <a:srgbClr val="FFFF00"/>
                </a:gs>
                <a:gs pos="100000">
                  <a:srgbClr val="FF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3136900" y="4648200"/>
              <a:ext cx="2032991" cy="323165"/>
            </a:xfrm>
            <a:prstGeom prst="rect">
              <a:avLst/>
            </a:prstGeom>
            <a:noFill/>
          </p:spPr>
          <p:txBody>
            <a:bodyPr vert="horz" rtlCol="0">
              <a:spAutoFit/>
            </a:bodyPr>
            <a:lstStyle/>
            <a:p>
              <a:r>
                <a:rPr lang="en-US" sz="1500" smtClean="0">
                  <a:solidFill>
                    <a:srgbClr val="000000"/>
                  </a:solidFill>
                  <a:latin typeface="Arial - 20"/>
                </a:rPr>
                <a:t>Assignment 10%</a:t>
              </a:r>
              <a:endParaRPr lang="en-US" sz="1500">
                <a:solidFill>
                  <a:srgbClr val="000000"/>
                </a:solidFill>
                <a:latin typeface="Arial - 20"/>
              </a:endParaRPr>
            </a:p>
          </p:txBody>
        </p:sp>
      </p:grpSp>
      <p:sp>
        <p:nvSpPr>
          <p:cNvPr id="27" name="TextBox 26"/>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#1</a:t>
            </a:r>
            <a:endParaRPr lang="en-US" sz="2700">
              <a:solidFill>
                <a:srgbClr val="000000"/>
              </a:solidFill>
              <a:latin typeface="Arial - 36"/>
            </a:endParaRPr>
          </a:p>
        </p:txBody>
      </p:sp>
      <p:grpSp>
        <p:nvGrpSpPr>
          <p:cNvPr id="30" name="Group 29"/>
          <p:cNvGrpSpPr/>
          <p:nvPr/>
        </p:nvGrpSpPr>
        <p:grpSpPr>
          <a:xfrm>
            <a:off x="4246372" y="6987540"/>
            <a:ext cx="718820" cy="718820"/>
            <a:chOff x="4246372" y="6987540"/>
            <a:chExt cx="718820" cy="718820"/>
          </a:xfrm>
        </p:grpSpPr>
        <p:sp>
          <p:nvSpPr>
            <p:cNvPr id="28" name="Oval 27"/>
            <p:cNvSpPr/>
            <p:nvPr/>
          </p:nvSpPr>
          <p:spPr>
            <a:xfrm>
              <a:off x="4246372" y="698754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4381500" y="7213600"/>
              <a:ext cx="465836" cy="323165"/>
            </a:xfrm>
            <a:prstGeom prst="rect">
              <a:avLst/>
            </a:prstGeom>
            <a:noFill/>
          </p:spPr>
          <p:txBody>
            <a:bodyPr vert="horz" rtlCol="0">
              <a:spAutoFit/>
            </a:bodyPr>
            <a:lstStyle/>
            <a:p>
              <a:r>
                <a:rPr lang="en-US" sz="1500" smtClean="0">
                  <a:solidFill>
                    <a:srgbClr val="000000"/>
                  </a:solidFill>
                  <a:latin typeface="Arial - 20"/>
                </a:rPr>
                <a:t>Q1</a:t>
              </a:r>
              <a:endParaRPr lang="en-US" sz="1500">
                <a:solidFill>
                  <a:srgbClr val="000000"/>
                </a:solidFill>
                <a:latin typeface="Arial - 20"/>
              </a:endParaRPr>
            </a:p>
          </p:txBody>
        </p:sp>
      </p:grpSp>
      <p:grpSp>
        <p:nvGrpSpPr>
          <p:cNvPr id="33" name="Group 32"/>
          <p:cNvGrpSpPr/>
          <p:nvPr/>
        </p:nvGrpSpPr>
        <p:grpSpPr>
          <a:xfrm>
            <a:off x="4246372" y="8139430"/>
            <a:ext cx="718820" cy="718820"/>
            <a:chOff x="4246372" y="8139430"/>
            <a:chExt cx="718820" cy="718820"/>
          </a:xfrm>
        </p:grpSpPr>
        <p:sp>
          <p:nvSpPr>
            <p:cNvPr id="31" name="Oval 30"/>
            <p:cNvSpPr/>
            <p:nvPr/>
          </p:nvSpPr>
          <p:spPr>
            <a:xfrm>
              <a:off x="4246372" y="813943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4381500" y="8369300"/>
              <a:ext cx="465836" cy="323165"/>
            </a:xfrm>
            <a:prstGeom prst="rect">
              <a:avLst/>
            </a:prstGeom>
            <a:noFill/>
          </p:spPr>
          <p:txBody>
            <a:bodyPr vert="horz" rtlCol="0">
              <a:spAutoFit/>
            </a:bodyPr>
            <a:lstStyle/>
            <a:p>
              <a:r>
                <a:rPr lang="en-US" sz="1500" smtClean="0">
                  <a:solidFill>
                    <a:srgbClr val="000000"/>
                  </a:solidFill>
                  <a:latin typeface="Arial - 20"/>
                </a:rPr>
                <a:t>Q2</a:t>
              </a:r>
              <a:endParaRPr lang="en-US" sz="1500">
                <a:solidFill>
                  <a:srgbClr val="000000"/>
                </a:solidFill>
                <a:latin typeface="Arial - 20"/>
              </a:endParaRPr>
            </a:p>
          </p:txBody>
        </p:sp>
      </p:grpSp>
      <p:sp>
        <p:nvSpPr>
          <p:cNvPr id="34" name="TextBox 33"/>
          <p:cNvSpPr txBox="1"/>
          <p:nvPr/>
        </p:nvSpPr>
        <p:spPr>
          <a:xfrm>
            <a:off x="5157267" y="7188200"/>
            <a:ext cx="519633" cy="1154162"/>
          </a:xfrm>
          <a:prstGeom prst="rect">
            <a:avLst/>
          </a:prstGeom>
          <a:noFill/>
        </p:spPr>
        <p:txBody>
          <a:bodyPr vert="horz" rtlCol="0">
            <a:spAutoFit/>
          </a:bodyPr>
          <a:lstStyle/>
          <a:p>
            <a:r>
              <a:rPr lang="en-US" sz="6900" smtClean="0">
                <a:solidFill>
                  <a:srgbClr val="000000"/>
                </a:solidFill>
                <a:latin typeface="Arial - 92"/>
              </a:rPr>
              <a:t>{</a:t>
            </a:r>
            <a:endParaRPr lang="en-US" sz="6900">
              <a:solidFill>
                <a:srgbClr val="000000"/>
              </a:solidFill>
              <a:latin typeface="Arial - 92"/>
            </a:endParaRPr>
          </a:p>
        </p:txBody>
      </p:sp>
      <p:grpSp>
        <p:nvGrpSpPr>
          <p:cNvPr id="37" name="Group 36"/>
          <p:cNvGrpSpPr/>
          <p:nvPr/>
        </p:nvGrpSpPr>
        <p:grpSpPr>
          <a:xfrm>
            <a:off x="5878322" y="7482713"/>
            <a:ext cx="718820" cy="718820"/>
            <a:chOff x="5878322" y="7482713"/>
            <a:chExt cx="718820" cy="718820"/>
          </a:xfrm>
        </p:grpSpPr>
        <p:sp>
          <p:nvSpPr>
            <p:cNvPr id="35" name="Oval 34"/>
            <p:cNvSpPr/>
            <p:nvPr/>
          </p:nvSpPr>
          <p:spPr>
            <a:xfrm>
              <a:off x="5878322" y="7482713"/>
              <a:ext cx="718820" cy="718820"/>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6007100" y="7696200"/>
              <a:ext cx="465836" cy="323165"/>
            </a:xfrm>
            <a:prstGeom prst="rect">
              <a:avLst/>
            </a:prstGeom>
            <a:noFill/>
          </p:spPr>
          <p:txBody>
            <a:bodyPr vert="horz" rtlCol="0">
              <a:spAutoFit/>
            </a:bodyPr>
            <a:lstStyle/>
            <a:p>
              <a:r>
                <a:rPr lang="en-US" sz="1500" smtClean="0">
                  <a:solidFill>
                    <a:srgbClr val="000000"/>
                  </a:solidFill>
                  <a:latin typeface="Arial - 20"/>
                </a:rPr>
                <a:t>S1</a:t>
              </a:r>
              <a:endParaRPr lang="en-US" sz="1500">
                <a:solidFill>
                  <a:srgbClr val="000000"/>
                </a:solidFill>
                <a:latin typeface="Arial - 20"/>
              </a:endParaRPr>
            </a:p>
          </p:txBody>
        </p:sp>
      </p:grpSp>
      <p:grpSp>
        <p:nvGrpSpPr>
          <p:cNvPr id="40" name="Group 39"/>
          <p:cNvGrpSpPr/>
          <p:nvPr/>
        </p:nvGrpSpPr>
        <p:grpSpPr>
          <a:xfrm>
            <a:off x="7133167" y="541867"/>
            <a:ext cx="1744134" cy="508663"/>
            <a:chOff x="7133167" y="541867"/>
            <a:chExt cx="1744134" cy="508663"/>
          </a:xfrm>
        </p:grpSpPr>
        <p:sp>
          <p:nvSpPr>
            <p:cNvPr id="38" name="Freeform 37">
              <a:hlinkClick r:id="rId2"/>
            </p:cNvPr>
            <p:cNvSpPr/>
            <p:nvPr/>
          </p:nvSpPr>
          <p:spPr>
            <a:xfrm>
              <a:off x="7133167" y="541867"/>
              <a:ext cx="1744134" cy="508663"/>
            </a:xfrm>
            <a:custGeom>
              <a:avLst/>
              <a:gdLst/>
              <a:ahLst/>
              <a:cxnLst/>
              <a:rect l="0" t="0" r="0" b="0"/>
              <a:pathLst>
                <a:path w="1744134" h="508663">
                  <a:moveTo>
                    <a:pt x="290688" y="0"/>
                  </a:moveTo>
                  <a:lnTo>
                    <a:pt x="1482390" y="0"/>
                  </a:lnTo>
                  <a:lnTo>
                    <a:pt x="1511582" y="1731"/>
                  </a:lnTo>
                  <a:lnTo>
                    <a:pt x="1563781" y="5916"/>
                  </a:lnTo>
                  <a:lnTo>
                    <a:pt x="1613261" y="14430"/>
                  </a:lnTo>
                  <a:lnTo>
                    <a:pt x="1636516" y="18614"/>
                  </a:lnTo>
                  <a:lnTo>
                    <a:pt x="1677336" y="30519"/>
                  </a:lnTo>
                  <a:lnTo>
                    <a:pt x="1706282" y="44083"/>
                  </a:lnTo>
                  <a:lnTo>
                    <a:pt x="1720878" y="51731"/>
                  </a:lnTo>
                  <a:lnTo>
                    <a:pt x="1735474" y="66956"/>
                  </a:lnTo>
                  <a:lnTo>
                    <a:pt x="1741163" y="75469"/>
                  </a:lnTo>
                  <a:lnTo>
                    <a:pt x="1741163" y="79655"/>
                  </a:lnTo>
                  <a:lnTo>
                    <a:pt x="1744133" y="84776"/>
                  </a:lnTo>
                  <a:lnTo>
                    <a:pt x="1744133" y="423884"/>
                  </a:lnTo>
                  <a:lnTo>
                    <a:pt x="1741163" y="428141"/>
                  </a:lnTo>
                  <a:lnTo>
                    <a:pt x="1741163" y="432398"/>
                  </a:lnTo>
                  <a:lnTo>
                    <a:pt x="1735474" y="440840"/>
                  </a:lnTo>
                  <a:lnTo>
                    <a:pt x="1720878" y="456063"/>
                  </a:lnTo>
                  <a:lnTo>
                    <a:pt x="1691933" y="470493"/>
                  </a:lnTo>
                  <a:lnTo>
                    <a:pt x="1677336" y="477276"/>
                  </a:lnTo>
                  <a:lnTo>
                    <a:pt x="1636516" y="489180"/>
                  </a:lnTo>
                  <a:lnTo>
                    <a:pt x="1590006" y="497622"/>
                  </a:lnTo>
                  <a:lnTo>
                    <a:pt x="1563781" y="501879"/>
                  </a:lnTo>
                  <a:lnTo>
                    <a:pt x="1511582" y="506136"/>
                  </a:lnTo>
                  <a:lnTo>
                    <a:pt x="1482390" y="507796"/>
                  </a:lnTo>
                  <a:lnTo>
                    <a:pt x="1468040" y="507796"/>
                  </a:lnTo>
                  <a:lnTo>
                    <a:pt x="1453444" y="508662"/>
                  </a:lnTo>
                  <a:lnTo>
                    <a:pt x="290688" y="508662"/>
                  </a:lnTo>
                  <a:lnTo>
                    <a:pt x="273124" y="507796"/>
                  </a:lnTo>
                  <a:lnTo>
                    <a:pt x="258776" y="507796"/>
                  </a:lnTo>
                  <a:lnTo>
                    <a:pt x="229582" y="506136"/>
                  </a:lnTo>
                  <a:lnTo>
                    <a:pt x="177382" y="501879"/>
                  </a:lnTo>
                  <a:lnTo>
                    <a:pt x="127903" y="493365"/>
                  </a:lnTo>
                  <a:lnTo>
                    <a:pt x="104648" y="489180"/>
                  </a:lnTo>
                  <a:lnTo>
                    <a:pt x="64075" y="477276"/>
                  </a:lnTo>
                  <a:lnTo>
                    <a:pt x="34882" y="463711"/>
                  </a:lnTo>
                  <a:lnTo>
                    <a:pt x="20286" y="456063"/>
                  </a:lnTo>
                  <a:lnTo>
                    <a:pt x="5938" y="440840"/>
                  </a:lnTo>
                  <a:lnTo>
                    <a:pt x="0" y="432398"/>
                  </a:lnTo>
                  <a:lnTo>
                    <a:pt x="0" y="75469"/>
                  </a:lnTo>
                  <a:lnTo>
                    <a:pt x="5938" y="66956"/>
                  </a:lnTo>
                  <a:lnTo>
                    <a:pt x="20286" y="51731"/>
                  </a:lnTo>
                  <a:lnTo>
                    <a:pt x="49479" y="37301"/>
                  </a:lnTo>
                  <a:lnTo>
                    <a:pt x="64075" y="30519"/>
                  </a:lnTo>
                  <a:lnTo>
                    <a:pt x="104648" y="18614"/>
                  </a:lnTo>
                  <a:lnTo>
                    <a:pt x="151158" y="10173"/>
                  </a:lnTo>
                  <a:lnTo>
                    <a:pt x="177382" y="5916"/>
                  </a:lnTo>
                  <a:lnTo>
                    <a:pt x="229582" y="1731"/>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hlinkClick r:id="rId2"/>
            </p:cNvPr>
            <p:cNvSpPr txBox="1"/>
            <p:nvPr/>
          </p:nvSpPr>
          <p:spPr>
            <a:xfrm>
              <a:off x="7226300" y="6604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649282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2083175" y="4791115"/>
            <a:ext cx="2515930" cy="450873"/>
            <a:chOff x="2083175" y="4791115"/>
            <a:chExt cx="2515930" cy="450873"/>
          </a:xfrm>
        </p:grpSpPr>
        <p:sp>
          <p:nvSpPr>
            <p:cNvPr id="2" name="Freeform 1"/>
            <p:cNvSpPr/>
            <p:nvPr/>
          </p:nvSpPr>
          <p:spPr>
            <a:xfrm>
              <a:off x="2083175" y="4791115"/>
              <a:ext cx="2515930" cy="450873"/>
            </a:xfrm>
            <a:custGeom>
              <a:avLst/>
              <a:gdLst/>
              <a:ahLst/>
              <a:cxnLst/>
              <a:rect l="0" t="0" r="0" b="0"/>
              <a:pathLst>
                <a:path w="2515930" h="450873">
                  <a:moveTo>
                    <a:pt x="0" y="0"/>
                  </a:moveTo>
                  <a:lnTo>
                    <a:pt x="2515929" y="0"/>
                  </a:lnTo>
                  <a:lnTo>
                    <a:pt x="2515929" y="450872"/>
                  </a:lnTo>
                  <a:lnTo>
                    <a:pt x="0" y="450872"/>
                  </a:lnTo>
                  <a:close/>
                </a:path>
              </a:pathLst>
            </a:custGeom>
            <a:gradFill flip="none" rotWithShape="1">
              <a:gsLst>
                <a:gs pos="0">
                  <a:srgbClr val="00FF00"/>
                </a:gs>
                <a:gs pos="100000">
                  <a:srgbClr val="00FF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98700" y="4876800"/>
              <a:ext cx="2089302" cy="323165"/>
            </a:xfrm>
            <a:prstGeom prst="rect">
              <a:avLst/>
            </a:prstGeom>
            <a:noFill/>
          </p:spPr>
          <p:txBody>
            <a:bodyPr vert="horz" rtlCol="0">
              <a:spAutoFit/>
            </a:bodyPr>
            <a:lstStyle/>
            <a:p>
              <a:r>
                <a:rPr lang="en-US" sz="1500" smtClean="0">
                  <a:solidFill>
                    <a:srgbClr val="000000"/>
                  </a:solidFill>
                  <a:latin typeface="Arial - 20"/>
                </a:rPr>
                <a:t>Assessment 70%</a:t>
              </a:r>
              <a:endParaRPr lang="en-US" sz="1500">
                <a:solidFill>
                  <a:srgbClr val="000000"/>
                </a:solidFill>
                <a:latin typeface="Arial - 20"/>
              </a:endParaRPr>
            </a:p>
          </p:txBody>
        </p:sp>
      </p:grpSp>
      <p:grpSp>
        <p:nvGrpSpPr>
          <p:cNvPr id="7" name="Group 6"/>
          <p:cNvGrpSpPr/>
          <p:nvPr/>
        </p:nvGrpSpPr>
        <p:grpSpPr>
          <a:xfrm>
            <a:off x="5709055" y="4791115"/>
            <a:ext cx="2515932" cy="450873"/>
            <a:chOff x="5709055" y="4791115"/>
            <a:chExt cx="2515932" cy="450873"/>
          </a:xfrm>
        </p:grpSpPr>
        <p:sp>
          <p:nvSpPr>
            <p:cNvPr id="5" name="Freeform 4"/>
            <p:cNvSpPr/>
            <p:nvPr/>
          </p:nvSpPr>
          <p:spPr>
            <a:xfrm>
              <a:off x="5709055" y="4791115"/>
              <a:ext cx="2515932" cy="450873"/>
            </a:xfrm>
            <a:custGeom>
              <a:avLst/>
              <a:gdLst/>
              <a:ahLst/>
              <a:cxnLst/>
              <a:rect l="0" t="0" r="0" b="0"/>
              <a:pathLst>
                <a:path w="2515932" h="450873">
                  <a:moveTo>
                    <a:pt x="0" y="0"/>
                  </a:moveTo>
                  <a:lnTo>
                    <a:pt x="2515931" y="0"/>
                  </a:lnTo>
                  <a:lnTo>
                    <a:pt x="2515931" y="450872"/>
                  </a:lnTo>
                  <a:lnTo>
                    <a:pt x="0" y="450872"/>
                  </a:lnTo>
                  <a:close/>
                </a:path>
              </a:pathLst>
            </a:custGeom>
            <a:gradFill flip="none" rotWithShape="1">
              <a:gsLst>
                <a:gs pos="0">
                  <a:srgbClr val="FF0000"/>
                </a:gs>
                <a:gs pos="100000">
                  <a:srgbClr val="FF0000">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299200" y="4876800"/>
              <a:ext cx="1355192" cy="323165"/>
            </a:xfrm>
            <a:prstGeom prst="rect">
              <a:avLst/>
            </a:prstGeom>
            <a:noFill/>
          </p:spPr>
          <p:txBody>
            <a:bodyPr vert="horz" rtlCol="0">
              <a:spAutoFit/>
            </a:bodyPr>
            <a:lstStyle/>
            <a:p>
              <a:r>
                <a:rPr lang="en-US" sz="1500" smtClean="0">
                  <a:solidFill>
                    <a:srgbClr val="000000"/>
                  </a:solidFill>
                  <a:latin typeface="Arial - 20"/>
                </a:rPr>
                <a:t>Exam 30%</a:t>
              </a:r>
              <a:endParaRPr lang="en-US" sz="1500">
                <a:solidFill>
                  <a:srgbClr val="000000"/>
                </a:solidFill>
                <a:latin typeface="Arial - 20"/>
              </a:endParaRPr>
            </a:p>
          </p:txBody>
        </p:sp>
      </p:grpSp>
      <p:grpSp>
        <p:nvGrpSpPr>
          <p:cNvPr id="10" name="Group 9"/>
          <p:cNvGrpSpPr/>
          <p:nvPr/>
        </p:nvGrpSpPr>
        <p:grpSpPr>
          <a:xfrm>
            <a:off x="98466" y="2003228"/>
            <a:ext cx="3094511" cy="845989"/>
            <a:chOff x="98466" y="2003228"/>
            <a:chExt cx="3094511" cy="845989"/>
          </a:xfrm>
        </p:grpSpPr>
        <p:sp>
          <p:nvSpPr>
            <p:cNvPr id="8" name="Freeform 7"/>
            <p:cNvSpPr/>
            <p:nvPr/>
          </p:nvSpPr>
          <p:spPr>
            <a:xfrm>
              <a:off x="98466" y="2003228"/>
              <a:ext cx="3094511" cy="845989"/>
            </a:xfrm>
            <a:custGeom>
              <a:avLst/>
              <a:gdLst/>
              <a:ahLst/>
              <a:cxnLst/>
              <a:rect l="0" t="0" r="0" b="0"/>
              <a:pathLst>
                <a:path w="3094511" h="845989">
                  <a:moveTo>
                    <a:pt x="515752" y="0"/>
                  </a:moveTo>
                  <a:lnTo>
                    <a:pt x="2630114" y="0"/>
                  </a:lnTo>
                  <a:lnTo>
                    <a:pt x="2681908" y="2881"/>
                  </a:lnTo>
                  <a:lnTo>
                    <a:pt x="2774523" y="9840"/>
                  </a:lnTo>
                  <a:lnTo>
                    <a:pt x="2862310" y="24001"/>
                  </a:lnTo>
                  <a:lnTo>
                    <a:pt x="2903571" y="30960"/>
                  </a:lnTo>
                  <a:lnTo>
                    <a:pt x="2975996" y="50759"/>
                  </a:lnTo>
                  <a:lnTo>
                    <a:pt x="3027352" y="73320"/>
                  </a:lnTo>
                  <a:lnTo>
                    <a:pt x="3053249" y="86039"/>
                  </a:lnTo>
                  <a:lnTo>
                    <a:pt x="3079146" y="111359"/>
                  </a:lnTo>
                  <a:lnTo>
                    <a:pt x="3089242" y="125518"/>
                  </a:lnTo>
                  <a:lnTo>
                    <a:pt x="3089242" y="132479"/>
                  </a:lnTo>
                  <a:lnTo>
                    <a:pt x="3094510" y="140998"/>
                  </a:lnTo>
                  <a:lnTo>
                    <a:pt x="3094510" y="704990"/>
                  </a:lnTo>
                  <a:lnTo>
                    <a:pt x="3089242" y="712070"/>
                  </a:lnTo>
                  <a:lnTo>
                    <a:pt x="3089242" y="719150"/>
                  </a:lnTo>
                  <a:lnTo>
                    <a:pt x="3079146" y="733190"/>
                  </a:lnTo>
                  <a:lnTo>
                    <a:pt x="3053249" y="758509"/>
                  </a:lnTo>
                  <a:lnTo>
                    <a:pt x="3001894" y="782509"/>
                  </a:lnTo>
                  <a:lnTo>
                    <a:pt x="2975996" y="793788"/>
                  </a:lnTo>
                  <a:lnTo>
                    <a:pt x="2903571" y="813589"/>
                  </a:lnTo>
                  <a:lnTo>
                    <a:pt x="2821051" y="827629"/>
                  </a:lnTo>
                  <a:lnTo>
                    <a:pt x="2774523" y="834708"/>
                  </a:lnTo>
                  <a:lnTo>
                    <a:pt x="2681908" y="841788"/>
                  </a:lnTo>
                  <a:lnTo>
                    <a:pt x="2630114" y="844548"/>
                  </a:lnTo>
                  <a:lnTo>
                    <a:pt x="2604655" y="844548"/>
                  </a:lnTo>
                  <a:lnTo>
                    <a:pt x="2578757" y="845988"/>
                  </a:lnTo>
                  <a:lnTo>
                    <a:pt x="515752" y="845988"/>
                  </a:lnTo>
                  <a:lnTo>
                    <a:pt x="484586" y="844548"/>
                  </a:lnTo>
                  <a:lnTo>
                    <a:pt x="459129" y="844548"/>
                  </a:lnTo>
                  <a:lnTo>
                    <a:pt x="407333" y="841788"/>
                  </a:lnTo>
                  <a:lnTo>
                    <a:pt x="314718" y="834708"/>
                  </a:lnTo>
                  <a:lnTo>
                    <a:pt x="226931" y="820548"/>
                  </a:lnTo>
                  <a:lnTo>
                    <a:pt x="185670" y="813589"/>
                  </a:lnTo>
                  <a:lnTo>
                    <a:pt x="113685" y="793788"/>
                  </a:lnTo>
                  <a:lnTo>
                    <a:pt x="61891" y="771229"/>
                  </a:lnTo>
                  <a:lnTo>
                    <a:pt x="35993" y="758509"/>
                  </a:lnTo>
                  <a:lnTo>
                    <a:pt x="10534" y="733190"/>
                  </a:lnTo>
                  <a:lnTo>
                    <a:pt x="0" y="719150"/>
                  </a:lnTo>
                  <a:lnTo>
                    <a:pt x="0" y="125518"/>
                  </a:lnTo>
                  <a:lnTo>
                    <a:pt x="10534" y="111359"/>
                  </a:lnTo>
                  <a:lnTo>
                    <a:pt x="35993" y="86039"/>
                  </a:lnTo>
                  <a:lnTo>
                    <a:pt x="87787" y="62040"/>
                  </a:lnTo>
                  <a:lnTo>
                    <a:pt x="113685" y="50759"/>
                  </a:lnTo>
                  <a:lnTo>
                    <a:pt x="185670" y="30960"/>
                  </a:lnTo>
                  <a:lnTo>
                    <a:pt x="268191" y="16920"/>
                  </a:lnTo>
                  <a:lnTo>
                    <a:pt x="314718" y="9840"/>
                  </a:lnTo>
                  <a:lnTo>
                    <a:pt x="407333"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92100" y="2235200"/>
              <a:ext cx="2703424" cy="384721"/>
            </a:xfrm>
            <a:prstGeom prst="rect">
              <a:avLst/>
            </a:prstGeom>
            <a:noFill/>
          </p:spPr>
          <p:txBody>
            <a:bodyPr vert="horz" rtlCol="0">
              <a:spAutoFit/>
            </a:bodyPr>
            <a:lstStyle/>
            <a:p>
              <a:r>
                <a:rPr lang="en-US" sz="1900" smtClean="0">
                  <a:solidFill>
                    <a:srgbClr val="000000"/>
                  </a:solidFill>
                  <a:latin typeface="Arial - 26"/>
                </a:rPr>
                <a:t>Semester Course</a:t>
              </a:r>
              <a:endParaRPr lang="en-US" sz="1900">
                <a:solidFill>
                  <a:srgbClr val="000000"/>
                </a:solidFill>
                <a:latin typeface="Arial - 26"/>
              </a:endParaRPr>
            </a:p>
          </p:txBody>
        </p:sp>
      </p:grpSp>
      <p:grpSp>
        <p:nvGrpSpPr>
          <p:cNvPr id="13" name="Group 12"/>
          <p:cNvGrpSpPr/>
          <p:nvPr/>
        </p:nvGrpSpPr>
        <p:grpSpPr>
          <a:xfrm>
            <a:off x="3502585" y="2003228"/>
            <a:ext cx="3094511" cy="845989"/>
            <a:chOff x="3502585" y="2003228"/>
            <a:chExt cx="3094511" cy="845989"/>
          </a:xfrm>
        </p:grpSpPr>
        <p:sp>
          <p:nvSpPr>
            <p:cNvPr id="11" name="Freeform 10"/>
            <p:cNvSpPr/>
            <p:nvPr/>
          </p:nvSpPr>
          <p:spPr>
            <a:xfrm>
              <a:off x="3502585" y="2003228"/>
              <a:ext cx="3094511" cy="845989"/>
            </a:xfrm>
            <a:custGeom>
              <a:avLst/>
              <a:gdLst/>
              <a:ahLst/>
              <a:cxnLst/>
              <a:rect l="0" t="0" r="0" b="0"/>
              <a:pathLst>
                <a:path w="3094511" h="845989">
                  <a:moveTo>
                    <a:pt x="515752" y="0"/>
                  </a:moveTo>
                  <a:lnTo>
                    <a:pt x="2630114" y="0"/>
                  </a:lnTo>
                  <a:lnTo>
                    <a:pt x="2681910" y="2881"/>
                  </a:lnTo>
                  <a:lnTo>
                    <a:pt x="2774524" y="9840"/>
                  </a:lnTo>
                  <a:lnTo>
                    <a:pt x="2862312" y="24001"/>
                  </a:lnTo>
                  <a:lnTo>
                    <a:pt x="2903572" y="30960"/>
                  </a:lnTo>
                  <a:lnTo>
                    <a:pt x="2975997"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5" y="782509"/>
                  </a:lnTo>
                  <a:lnTo>
                    <a:pt x="2975997" y="793788"/>
                  </a:lnTo>
                  <a:lnTo>
                    <a:pt x="2903572" y="813589"/>
                  </a:lnTo>
                  <a:lnTo>
                    <a:pt x="2821051" y="827629"/>
                  </a:lnTo>
                  <a:lnTo>
                    <a:pt x="2774524" y="834708"/>
                  </a:lnTo>
                  <a:lnTo>
                    <a:pt x="2681910" y="841788"/>
                  </a:lnTo>
                  <a:lnTo>
                    <a:pt x="2630114" y="844548"/>
                  </a:lnTo>
                  <a:lnTo>
                    <a:pt x="2604656" y="844548"/>
                  </a:lnTo>
                  <a:lnTo>
                    <a:pt x="2578758" y="845988"/>
                  </a:lnTo>
                  <a:lnTo>
                    <a:pt x="515752" y="845988"/>
                  </a:lnTo>
                  <a:lnTo>
                    <a:pt x="484588" y="844548"/>
                  </a:lnTo>
                  <a:lnTo>
                    <a:pt x="459129" y="844548"/>
                  </a:lnTo>
                  <a:lnTo>
                    <a:pt x="407335" y="841788"/>
                  </a:lnTo>
                  <a:lnTo>
                    <a:pt x="314719" y="834708"/>
                  </a:lnTo>
                  <a:lnTo>
                    <a:pt x="226931" y="820548"/>
                  </a:lnTo>
                  <a:lnTo>
                    <a:pt x="185672" y="813589"/>
                  </a:lnTo>
                  <a:lnTo>
                    <a:pt x="113685" y="793788"/>
                  </a:lnTo>
                  <a:lnTo>
                    <a:pt x="61891" y="771229"/>
                  </a:lnTo>
                  <a:lnTo>
                    <a:pt x="35993" y="758509"/>
                  </a:lnTo>
                  <a:lnTo>
                    <a:pt x="10535" y="733190"/>
                  </a:lnTo>
                  <a:lnTo>
                    <a:pt x="0" y="719150"/>
                  </a:lnTo>
                  <a:lnTo>
                    <a:pt x="0" y="125518"/>
                  </a:lnTo>
                  <a:lnTo>
                    <a:pt x="10535" y="111359"/>
                  </a:lnTo>
                  <a:lnTo>
                    <a:pt x="35993" y="86039"/>
                  </a:lnTo>
                  <a:lnTo>
                    <a:pt x="87789" y="62040"/>
                  </a:lnTo>
                  <a:lnTo>
                    <a:pt x="113685" y="50759"/>
                  </a:lnTo>
                  <a:lnTo>
                    <a:pt x="185672" y="30960"/>
                  </a:lnTo>
                  <a:lnTo>
                    <a:pt x="268191" y="16920"/>
                  </a:lnTo>
                  <a:lnTo>
                    <a:pt x="314719" y="9840"/>
                  </a:lnTo>
                  <a:lnTo>
                    <a:pt x="407335"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19500" y="2235200"/>
              <a:ext cx="2857500" cy="384721"/>
            </a:xfrm>
            <a:prstGeom prst="rect">
              <a:avLst/>
            </a:prstGeom>
            <a:noFill/>
          </p:spPr>
          <p:txBody>
            <a:bodyPr vert="horz" rtlCol="0">
              <a:spAutoFit/>
            </a:bodyPr>
            <a:lstStyle/>
            <a:p>
              <a:r>
                <a:rPr lang="en-US" sz="1900" smtClean="0">
                  <a:solidFill>
                    <a:srgbClr val="000000"/>
                  </a:solidFill>
                  <a:latin typeface="Arial - 26"/>
                </a:rPr>
                <a:t>Cumulative marks</a:t>
              </a:r>
              <a:endParaRPr lang="en-US" sz="1900">
                <a:solidFill>
                  <a:srgbClr val="000000"/>
                </a:solidFill>
                <a:latin typeface="Arial - 26"/>
              </a:endParaRPr>
            </a:p>
          </p:txBody>
        </p:sp>
      </p:grpSp>
      <p:grpSp>
        <p:nvGrpSpPr>
          <p:cNvPr id="16" name="Group 15"/>
          <p:cNvGrpSpPr/>
          <p:nvPr/>
        </p:nvGrpSpPr>
        <p:grpSpPr>
          <a:xfrm>
            <a:off x="6967020" y="2003228"/>
            <a:ext cx="3472380" cy="921780"/>
            <a:chOff x="6967020" y="2003228"/>
            <a:chExt cx="3472380" cy="921780"/>
          </a:xfrm>
        </p:grpSpPr>
        <p:sp>
          <p:nvSpPr>
            <p:cNvPr id="14" name="Freeform 13"/>
            <p:cNvSpPr/>
            <p:nvPr/>
          </p:nvSpPr>
          <p:spPr>
            <a:xfrm>
              <a:off x="6967020" y="2003228"/>
              <a:ext cx="3094516" cy="845989"/>
            </a:xfrm>
            <a:custGeom>
              <a:avLst/>
              <a:gdLst/>
              <a:ahLst/>
              <a:cxnLst/>
              <a:rect l="0" t="0" r="0" b="0"/>
              <a:pathLst>
                <a:path w="3094516" h="845989">
                  <a:moveTo>
                    <a:pt x="515753" y="0"/>
                  </a:moveTo>
                  <a:lnTo>
                    <a:pt x="2630117" y="0"/>
                  </a:lnTo>
                  <a:lnTo>
                    <a:pt x="2681913" y="2881"/>
                  </a:lnTo>
                  <a:lnTo>
                    <a:pt x="2774528" y="9840"/>
                  </a:lnTo>
                  <a:lnTo>
                    <a:pt x="2862315" y="24001"/>
                  </a:lnTo>
                  <a:lnTo>
                    <a:pt x="2903575" y="30960"/>
                  </a:lnTo>
                  <a:lnTo>
                    <a:pt x="2976000" y="50759"/>
                  </a:lnTo>
                  <a:lnTo>
                    <a:pt x="3027355" y="73320"/>
                  </a:lnTo>
                  <a:lnTo>
                    <a:pt x="3053254" y="86039"/>
                  </a:lnTo>
                  <a:lnTo>
                    <a:pt x="3079150" y="111359"/>
                  </a:lnTo>
                  <a:lnTo>
                    <a:pt x="3089246" y="125518"/>
                  </a:lnTo>
                  <a:lnTo>
                    <a:pt x="3089246" y="132479"/>
                  </a:lnTo>
                  <a:lnTo>
                    <a:pt x="3094515" y="140998"/>
                  </a:lnTo>
                  <a:lnTo>
                    <a:pt x="3094515" y="704990"/>
                  </a:lnTo>
                  <a:lnTo>
                    <a:pt x="3089246" y="712070"/>
                  </a:lnTo>
                  <a:lnTo>
                    <a:pt x="3089246" y="719150"/>
                  </a:lnTo>
                  <a:lnTo>
                    <a:pt x="3079150" y="733190"/>
                  </a:lnTo>
                  <a:lnTo>
                    <a:pt x="3053254" y="758509"/>
                  </a:lnTo>
                  <a:lnTo>
                    <a:pt x="3001899" y="782509"/>
                  </a:lnTo>
                  <a:lnTo>
                    <a:pt x="2976000" y="793788"/>
                  </a:lnTo>
                  <a:lnTo>
                    <a:pt x="2903575" y="813589"/>
                  </a:lnTo>
                  <a:lnTo>
                    <a:pt x="2821054" y="827629"/>
                  </a:lnTo>
                  <a:lnTo>
                    <a:pt x="2774528" y="834708"/>
                  </a:lnTo>
                  <a:lnTo>
                    <a:pt x="2681913" y="841788"/>
                  </a:lnTo>
                  <a:lnTo>
                    <a:pt x="2630117" y="844548"/>
                  </a:lnTo>
                  <a:lnTo>
                    <a:pt x="2604659" y="844548"/>
                  </a:lnTo>
                  <a:lnTo>
                    <a:pt x="2578761" y="845988"/>
                  </a:lnTo>
                  <a:lnTo>
                    <a:pt x="515753" y="845988"/>
                  </a:lnTo>
                  <a:lnTo>
                    <a:pt x="484588" y="844548"/>
                  </a:lnTo>
                  <a:lnTo>
                    <a:pt x="459128" y="844548"/>
                  </a:lnTo>
                  <a:lnTo>
                    <a:pt x="407334" y="841788"/>
                  </a:lnTo>
                  <a:lnTo>
                    <a:pt x="314718" y="834708"/>
                  </a:lnTo>
                  <a:lnTo>
                    <a:pt x="226931" y="820548"/>
                  </a:lnTo>
                  <a:lnTo>
                    <a:pt x="185671" y="813589"/>
                  </a:lnTo>
                  <a:lnTo>
                    <a:pt x="113685" y="793788"/>
                  </a:lnTo>
                  <a:lnTo>
                    <a:pt x="61890" y="771229"/>
                  </a:lnTo>
                  <a:lnTo>
                    <a:pt x="35992" y="758509"/>
                  </a:lnTo>
                  <a:lnTo>
                    <a:pt x="10535" y="733190"/>
                  </a:lnTo>
                  <a:lnTo>
                    <a:pt x="0" y="719150"/>
                  </a:lnTo>
                  <a:lnTo>
                    <a:pt x="0" y="125518"/>
                  </a:lnTo>
                  <a:lnTo>
                    <a:pt x="10535" y="111359"/>
                  </a:lnTo>
                  <a:lnTo>
                    <a:pt x="35992" y="86039"/>
                  </a:lnTo>
                  <a:lnTo>
                    <a:pt x="87788" y="62040"/>
                  </a:lnTo>
                  <a:lnTo>
                    <a:pt x="113685" y="50759"/>
                  </a:lnTo>
                  <a:lnTo>
                    <a:pt x="185671" y="30960"/>
                  </a:lnTo>
                  <a:lnTo>
                    <a:pt x="268192" y="16920"/>
                  </a:lnTo>
                  <a:lnTo>
                    <a:pt x="314718" y="9840"/>
                  </a:lnTo>
                  <a:lnTo>
                    <a:pt x="407334" y="2881"/>
                  </a:lnTo>
                  <a:lnTo>
                    <a:pt x="459128" y="0"/>
                  </a:lnTo>
                  <a:close/>
                </a:path>
              </a:pathLst>
            </a:custGeom>
            <a:gradFill flip="none" rotWithShape="1">
              <a:gsLst>
                <a:gs pos="0">
                  <a:srgbClr val="666666"/>
                </a:gs>
                <a:gs pos="100000">
                  <a:srgbClr val="666666">
                    <a:tint val="0"/>
                  </a:srgbClr>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7581900" y="2247900"/>
              <a:ext cx="2857500" cy="677108"/>
            </a:xfrm>
            <a:prstGeom prst="rect">
              <a:avLst/>
            </a:prstGeom>
            <a:noFill/>
          </p:spPr>
          <p:txBody>
            <a:bodyPr vert="horz" rtlCol="0">
              <a:spAutoFit/>
            </a:bodyPr>
            <a:lstStyle/>
            <a:p>
              <a:r>
                <a:rPr lang="en-US" sz="1900" smtClean="0">
                  <a:solidFill>
                    <a:srgbClr val="000000"/>
                  </a:solidFill>
                  <a:latin typeface="Arial - 26"/>
                </a:rPr>
                <a:t>Total Points</a:t>
              </a:r>
            </a:p>
            <a:p>
              <a:endParaRPr lang="en-US" sz="1900">
                <a:solidFill>
                  <a:srgbClr val="000000"/>
                </a:solidFill>
                <a:latin typeface="Arial - 26"/>
              </a:endParaRPr>
            </a:p>
          </p:txBody>
        </p:sp>
      </p:grpSp>
      <p:sp>
        <p:nvSpPr>
          <p:cNvPr id="17" name="TextBox 16"/>
          <p:cNvSpPr txBox="1"/>
          <p:nvPr/>
        </p:nvSpPr>
        <p:spPr>
          <a:xfrm>
            <a:off x="1168400" y="3835400"/>
            <a:ext cx="1185799" cy="323165"/>
          </a:xfrm>
          <a:prstGeom prst="rect">
            <a:avLst/>
          </a:prstGeom>
          <a:noFill/>
        </p:spPr>
        <p:txBody>
          <a:bodyPr vert="horz" rtlCol="0">
            <a:spAutoFit/>
          </a:bodyPr>
          <a:lstStyle/>
          <a:p>
            <a:r>
              <a:rPr lang="en-US" sz="1500" smtClean="0">
                <a:solidFill>
                  <a:srgbClr val="000000"/>
                </a:solidFill>
                <a:latin typeface="Arial - 20"/>
              </a:rPr>
              <a:t>Example:</a:t>
            </a:r>
            <a:endParaRPr lang="en-US" sz="1500">
              <a:solidFill>
                <a:srgbClr val="000000"/>
              </a:solidFill>
              <a:latin typeface="Arial - 20"/>
            </a:endParaRPr>
          </a:p>
        </p:txBody>
      </p:sp>
      <p:sp>
        <p:nvSpPr>
          <p:cNvPr id="18" name="TextBox 17"/>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#2</a:t>
            </a:r>
            <a:endParaRPr lang="en-US" sz="2700">
              <a:solidFill>
                <a:srgbClr val="000000"/>
              </a:solidFill>
              <a:latin typeface="Arial - 36"/>
            </a:endParaRPr>
          </a:p>
        </p:txBody>
      </p:sp>
      <p:grpSp>
        <p:nvGrpSpPr>
          <p:cNvPr id="35" name="Group 34"/>
          <p:cNvGrpSpPr/>
          <p:nvPr/>
        </p:nvGrpSpPr>
        <p:grpSpPr>
          <a:xfrm>
            <a:off x="3341116" y="5819140"/>
            <a:ext cx="3983609" cy="3487038"/>
            <a:chOff x="3341116" y="5819140"/>
            <a:chExt cx="3983609" cy="3487038"/>
          </a:xfrm>
        </p:grpSpPr>
        <p:grpSp>
          <p:nvGrpSpPr>
            <p:cNvPr id="21" name="Group 20"/>
            <p:cNvGrpSpPr/>
            <p:nvPr/>
          </p:nvGrpSpPr>
          <p:grpSpPr>
            <a:xfrm>
              <a:off x="3341116" y="5819140"/>
              <a:ext cx="718820" cy="718820"/>
              <a:chOff x="3341116" y="5819140"/>
              <a:chExt cx="718820" cy="718820"/>
            </a:xfrm>
          </p:grpSpPr>
          <p:sp>
            <p:nvSpPr>
              <p:cNvPr id="19" name="Oval 18"/>
              <p:cNvSpPr/>
              <p:nvPr/>
            </p:nvSpPr>
            <p:spPr>
              <a:xfrm>
                <a:off x="3341116" y="581914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3467100" y="6045200"/>
                <a:ext cx="465836" cy="323165"/>
              </a:xfrm>
              <a:prstGeom prst="rect">
                <a:avLst/>
              </a:prstGeom>
              <a:noFill/>
            </p:spPr>
            <p:txBody>
              <a:bodyPr vert="horz" rtlCol="0">
                <a:spAutoFit/>
              </a:bodyPr>
              <a:lstStyle/>
              <a:p>
                <a:r>
                  <a:rPr lang="en-US" sz="1500" smtClean="0">
                    <a:solidFill>
                      <a:srgbClr val="000000"/>
                    </a:solidFill>
                    <a:latin typeface="Arial - 20"/>
                  </a:rPr>
                  <a:t>Q1</a:t>
                </a:r>
                <a:endParaRPr lang="en-US" sz="1500">
                  <a:solidFill>
                    <a:srgbClr val="000000"/>
                  </a:solidFill>
                  <a:latin typeface="Arial - 20"/>
                </a:endParaRPr>
              </a:p>
            </p:txBody>
          </p:sp>
        </p:grpSp>
        <p:grpSp>
          <p:nvGrpSpPr>
            <p:cNvPr id="24" name="Group 23"/>
            <p:cNvGrpSpPr/>
            <p:nvPr/>
          </p:nvGrpSpPr>
          <p:grpSpPr>
            <a:xfrm>
              <a:off x="3341116" y="6971030"/>
              <a:ext cx="718820" cy="718820"/>
              <a:chOff x="3341116" y="6971030"/>
              <a:chExt cx="718820" cy="718820"/>
            </a:xfrm>
          </p:grpSpPr>
          <p:sp>
            <p:nvSpPr>
              <p:cNvPr id="22" name="Oval 21"/>
              <p:cNvSpPr/>
              <p:nvPr/>
            </p:nvSpPr>
            <p:spPr>
              <a:xfrm>
                <a:off x="3341116" y="697103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3467100" y="7200900"/>
                <a:ext cx="465836" cy="323165"/>
              </a:xfrm>
              <a:prstGeom prst="rect">
                <a:avLst/>
              </a:prstGeom>
              <a:noFill/>
            </p:spPr>
            <p:txBody>
              <a:bodyPr vert="horz" rtlCol="0">
                <a:spAutoFit/>
              </a:bodyPr>
              <a:lstStyle/>
              <a:p>
                <a:r>
                  <a:rPr lang="en-US" sz="1500" smtClean="0">
                    <a:solidFill>
                      <a:srgbClr val="000000"/>
                    </a:solidFill>
                    <a:latin typeface="Arial - 20"/>
                  </a:rPr>
                  <a:t>Q2</a:t>
                </a:r>
                <a:endParaRPr lang="en-US" sz="1500">
                  <a:solidFill>
                    <a:srgbClr val="000000"/>
                  </a:solidFill>
                  <a:latin typeface="Arial - 20"/>
                </a:endParaRPr>
              </a:p>
            </p:txBody>
          </p:sp>
        </p:grpSp>
        <p:sp>
          <p:nvSpPr>
            <p:cNvPr id="25" name="TextBox 24"/>
            <p:cNvSpPr txBox="1"/>
            <p:nvPr/>
          </p:nvSpPr>
          <p:spPr>
            <a:xfrm>
              <a:off x="5546090" y="6184900"/>
              <a:ext cx="994410" cy="2446824"/>
            </a:xfrm>
            <a:prstGeom prst="rect">
              <a:avLst/>
            </a:prstGeom>
            <a:noFill/>
          </p:spPr>
          <p:txBody>
            <a:bodyPr vert="horz" rtlCol="0">
              <a:spAutoFit/>
            </a:bodyPr>
            <a:lstStyle/>
            <a:p>
              <a:r>
                <a:rPr lang="en-US" sz="15300" smtClean="0">
                  <a:solidFill>
                    <a:srgbClr val="000000"/>
                  </a:solidFill>
                  <a:latin typeface="Arial - 204"/>
                </a:rPr>
                <a:t>{</a:t>
              </a:r>
              <a:endParaRPr lang="en-US" sz="15300">
                <a:solidFill>
                  <a:srgbClr val="000000"/>
                </a:solidFill>
                <a:latin typeface="Arial - 204"/>
              </a:endParaRPr>
            </a:p>
          </p:txBody>
        </p:sp>
        <p:grpSp>
          <p:nvGrpSpPr>
            <p:cNvPr id="28" name="Group 27"/>
            <p:cNvGrpSpPr/>
            <p:nvPr/>
          </p:nvGrpSpPr>
          <p:grpSpPr>
            <a:xfrm>
              <a:off x="6605905" y="7473061"/>
              <a:ext cx="718820" cy="718820"/>
              <a:chOff x="6605905" y="7473061"/>
              <a:chExt cx="718820" cy="718820"/>
            </a:xfrm>
          </p:grpSpPr>
          <p:sp>
            <p:nvSpPr>
              <p:cNvPr id="26" name="Oval 25"/>
              <p:cNvSpPr/>
              <p:nvPr/>
            </p:nvSpPr>
            <p:spPr>
              <a:xfrm>
                <a:off x="6605905" y="7473061"/>
                <a:ext cx="718820" cy="718820"/>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6731000" y="7696200"/>
                <a:ext cx="465836" cy="323165"/>
              </a:xfrm>
              <a:prstGeom prst="rect">
                <a:avLst/>
              </a:prstGeom>
              <a:noFill/>
            </p:spPr>
            <p:txBody>
              <a:bodyPr vert="horz" rtlCol="0">
                <a:spAutoFit/>
              </a:bodyPr>
              <a:lstStyle/>
              <a:p>
                <a:r>
                  <a:rPr lang="en-US" sz="1500" smtClean="0">
                    <a:solidFill>
                      <a:srgbClr val="000000"/>
                    </a:solidFill>
                    <a:latin typeface="Arial - 20"/>
                  </a:rPr>
                  <a:t>S1</a:t>
                </a:r>
                <a:endParaRPr lang="en-US" sz="1500">
                  <a:solidFill>
                    <a:srgbClr val="000000"/>
                  </a:solidFill>
                  <a:latin typeface="Arial - 20"/>
                </a:endParaRPr>
              </a:p>
            </p:txBody>
          </p:sp>
        </p:grpSp>
        <p:grpSp>
          <p:nvGrpSpPr>
            <p:cNvPr id="31" name="Group 30"/>
            <p:cNvGrpSpPr/>
            <p:nvPr/>
          </p:nvGrpSpPr>
          <p:grpSpPr>
            <a:xfrm>
              <a:off x="3341116" y="8587359"/>
              <a:ext cx="1115009" cy="718819"/>
              <a:chOff x="3341116" y="8587359"/>
              <a:chExt cx="1115009" cy="718819"/>
            </a:xfrm>
          </p:grpSpPr>
          <p:sp>
            <p:nvSpPr>
              <p:cNvPr id="29" name="Oval 28"/>
              <p:cNvSpPr/>
              <p:nvPr/>
            </p:nvSpPr>
            <p:spPr>
              <a:xfrm>
                <a:off x="3341116" y="8587359"/>
                <a:ext cx="718820" cy="718819"/>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441700" y="8851900"/>
                <a:ext cx="1014425" cy="246221"/>
              </a:xfrm>
              <a:prstGeom prst="rect">
                <a:avLst/>
              </a:prstGeom>
              <a:noFill/>
            </p:spPr>
            <p:txBody>
              <a:bodyPr vert="horz" rtlCol="0">
                <a:spAutoFit/>
              </a:bodyPr>
              <a:lstStyle/>
              <a:p>
                <a:r>
                  <a:rPr lang="en-US" sz="1000" smtClean="0">
                    <a:solidFill>
                      <a:srgbClr val="000000"/>
                    </a:solidFill>
                    <a:latin typeface="Arial - 14"/>
                  </a:rPr>
                  <a:t>Exam</a:t>
                </a:r>
                <a:endParaRPr lang="en-US" sz="1000">
                  <a:solidFill>
                    <a:srgbClr val="000000"/>
                  </a:solidFill>
                  <a:latin typeface="Arial - 14"/>
                </a:endParaRPr>
              </a:p>
            </p:txBody>
          </p:sp>
        </p:grpSp>
        <p:sp>
          <p:nvSpPr>
            <p:cNvPr id="32" name="TextBox 31"/>
            <p:cNvSpPr txBox="1"/>
            <p:nvPr/>
          </p:nvSpPr>
          <p:spPr>
            <a:xfrm>
              <a:off x="4445000" y="8801100"/>
              <a:ext cx="635381" cy="323165"/>
            </a:xfrm>
            <a:prstGeom prst="rect">
              <a:avLst/>
            </a:prstGeom>
            <a:noFill/>
          </p:spPr>
          <p:txBody>
            <a:bodyPr vert="horz" rtlCol="0">
              <a:spAutoFit/>
            </a:bodyPr>
            <a:lstStyle/>
            <a:p>
              <a:r>
                <a:rPr lang="en-US" sz="1500" b="1" smtClean="0">
                  <a:solidFill>
                    <a:srgbClr val="000000"/>
                  </a:solidFill>
                  <a:latin typeface="Arial - 20"/>
                </a:rPr>
                <a:t>30%</a:t>
              </a:r>
              <a:endParaRPr lang="en-US" sz="1500" b="1">
                <a:solidFill>
                  <a:srgbClr val="000000"/>
                </a:solidFill>
                <a:latin typeface="Arial - 20"/>
              </a:endParaRPr>
            </a:p>
          </p:txBody>
        </p:sp>
        <p:sp>
          <p:nvSpPr>
            <p:cNvPr id="33" name="TextBox 32"/>
            <p:cNvSpPr txBox="1"/>
            <p:nvPr/>
          </p:nvSpPr>
          <p:spPr>
            <a:xfrm>
              <a:off x="4141267" y="6045200"/>
              <a:ext cx="519633" cy="1154162"/>
            </a:xfrm>
            <a:prstGeom prst="rect">
              <a:avLst/>
            </a:prstGeom>
            <a:noFill/>
          </p:spPr>
          <p:txBody>
            <a:bodyPr vert="horz" rtlCol="0">
              <a:spAutoFit/>
            </a:bodyPr>
            <a:lstStyle/>
            <a:p>
              <a:r>
                <a:rPr lang="en-US" sz="6900" smtClean="0">
                  <a:solidFill>
                    <a:srgbClr val="000000"/>
                  </a:solidFill>
                  <a:latin typeface="Arial - 92"/>
                </a:rPr>
                <a:t>{</a:t>
              </a:r>
              <a:endParaRPr lang="en-US" sz="6900">
                <a:solidFill>
                  <a:srgbClr val="000000"/>
                </a:solidFill>
                <a:latin typeface="Arial - 92"/>
              </a:endParaRPr>
            </a:p>
          </p:txBody>
        </p:sp>
        <p:sp>
          <p:nvSpPr>
            <p:cNvPr id="34" name="TextBox 33"/>
            <p:cNvSpPr txBox="1"/>
            <p:nvPr/>
          </p:nvSpPr>
          <p:spPr>
            <a:xfrm>
              <a:off x="4699000" y="6565900"/>
              <a:ext cx="635381" cy="323165"/>
            </a:xfrm>
            <a:prstGeom prst="rect">
              <a:avLst/>
            </a:prstGeom>
            <a:noFill/>
          </p:spPr>
          <p:txBody>
            <a:bodyPr vert="horz" rtlCol="0">
              <a:spAutoFit/>
            </a:bodyPr>
            <a:lstStyle/>
            <a:p>
              <a:r>
                <a:rPr lang="en-US" sz="1500" b="1" smtClean="0">
                  <a:solidFill>
                    <a:srgbClr val="000000"/>
                  </a:solidFill>
                  <a:latin typeface="Arial - 20"/>
                </a:rPr>
                <a:t>70%</a:t>
              </a:r>
              <a:endParaRPr lang="en-US" sz="1500" b="1">
                <a:solidFill>
                  <a:srgbClr val="000000"/>
                </a:solidFill>
                <a:latin typeface="Arial - 20"/>
              </a:endParaRPr>
            </a:p>
          </p:txBody>
        </p:sp>
      </p:grpSp>
      <p:grpSp>
        <p:nvGrpSpPr>
          <p:cNvPr id="38" name="Group 37"/>
          <p:cNvGrpSpPr/>
          <p:nvPr/>
        </p:nvGrpSpPr>
        <p:grpSpPr>
          <a:xfrm>
            <a:off x="7615767" y="560916"/>
            <a:ext cx="1744134" cy="508664"/>
            <a:chOff x="7615767" y="560916"/>
            <a:chExt cx="1744134" cy="508664"/>
          </a:xfrm>
        </p:grpSpPr>
        <p:sp>
          <p:nvSpPr>
            <p:cNvPr id="36" name="Freeform 35">
              <a:hlinkClick r:id="rId2"/>
            </p:cNvPr>
            <p:cNvSpPr/>
            <p:nvPr/>
          </p:nvSpPr>
          <p:spPr>
            <a:xfrm>
              <a:off x="7615767" y="560916"/>
              <a:ext cx="1744134" cy="508664"/>
            </a:xfrm>
            <a:custGeom>
              <a:avLst/>
              <a:gdLst/>
              <a:ahLst/>
              <a:cxnLst/>
              <a:rect l="0" t="0" r="0" b="0"/>
              <a:pathLst>
                <a:path w="1744134" h="508664">
                  <a:moveTo>
                    <a:pt x="290688" y="0"/>
                  </a:moveTo>
                  <a:lnTo>
                    <a:pt x="1482390" y="0"/>
                  </a:lnTo>
                  <a:lnTo>
                    <a:pt x="1511582" y="1732"/>
                  </a:lnTo>
                  <a:lnTo>
                    <a:pt x="1563781" y="5917"/>
                  </a:lnTo>
                  <a:lnTo>
                    <a:pt x="1613261" y="14430"/>
                  </a:lnTo>
                  <a:lnTo>
                    <a:pt x="1636516" y="18615"/>
                  </a:lnTo>
                  <a:lnTo>
                    <a:pt x="1677336" y="30520"/>
                  </a:lnTo>
                  <a:lnTo>
                    <a:pt x="1706282" y="44083"/>
                  </a:lnTo>
                  <a:lnTo>
                    <a:pt x="1720878" y="51732"/>
                  </a:lnTo>
                  <a:lnTo>
                    <a:pt x="1735474" y="66957"/>
                  </a:lnTo>
                  <a:lnTo>
                    <a:pt x="1741163" y="75470"/>
                  </a:lnTo>
                  <a:lnTo>
                    <a:pt x="1741163" y="79656"/>
                  </a:lnTo>
                  <a:lnTo>
                    <a:pt x="1744133" y="84776"/>
                  </a:lnTo>
                  <a:lnTo>
                    <a:pt x="1744133" y="423885"/>
                  </a:lnTo>
                  <a:lnTo>
                    <a:pt x="1741163" y="428141"/>
                  </a:lnTo>
                  <a:lnTo>
                    <a:pt x="1741163" y="432398"/>
                  </a:lnTo>
                  <a:lnTo>
                    <a:pt x="1735474" y="440840"/>
                  </a:lnTo>
                  <a:lnTo>
                    <a:pt x="1720878" y="456063"/>
                  </a:lnTo>
                  <a:lnTo>
                    <a:pt x="1691933" y="470493"/>
                  </a:lnTo>
                  <a:lnTo>
                    <a:pt x="1677336" y="477276"/>
                  </a:lnTo>
                  <a:lnTo>
                    <a:pt x="1636516" y="489180"/>
                  </a:lnTo>
                  <a:lnTo>
                    <a:pt x="1590006" y="497621"/>
                  </a:lnTo>
                  <a:lnTo>
                    <a:pt x="1563781" y="501878"/>
                  </a:lnTo>
                  <a:lnTo>
                    <a:pt x="1511582" y="506135"/>
                  </a:lnTo>
                  <a:lnTo>
                    <a:pt x="1482390" y="507795"/>
                  </a:lnTo>
                  <a:lnTo>
                    <a:pt x="1468040" y="507795"/>
                  </a:lnTo>
                  <a:lnTo>
                    <a:pt x="1453444" y="508663"/>
                  </a:lnTo>
                  <a:lnTo>
                    <a:pt x="290688" y="508663"/>
                  </a:lnTo>
                  <a:lnTo>
                    <a:pt x="273124" y="507795"/>
                  </a:lnTo>
                  <a:lnTo>
                    <a:pt x="258776" y="507795"/>
                  </a:lnTo>
                  <a:lnTo>
                    <a:pt x="229582" y="506135"/>
                  </a:lnTo>
                  <a:lnTo>
                    <a:pt x="177382" y="501878"/>
                  </a:lnTo>
                  <a:lnTo>
                    <a:pt x="127903" y="493364"/>
                  </a:lnTo>
                  <a:lnTo>
                    <a:pt x="104648" y="489180"/>
                  </a:lnTo>
                  <a:lnTo>
                    <a:pt x="64075" y="477276"/>
                  </a:lnTo>
                  <a:lnTo>
                    <a:pt x="34882" y="463711"/>
                  </a:lnTo>
                  <a:lnTo>
                    <a:pt x="20286" y="456063"/>
                  </a:lnTo>
                  <a:lnTo>
                    <a:pt x="5938" y="440840"/>
                  </a:lnTo>
                  <a:lnTo>
                    <a:pt x="0" y="432398"/>
                  </a:lnTo>
                  <a:lnTo>
                    <a:pt x="0" y="75470"/>
                  </a:lnTo>
                  <a:lnTo>
                    <a:pt x="5938" y="66957"/>
                  </a:lnTo>
                  <a:lnTo>
                    <a:pt x="20286" y="51732"/>
                  </a:lnTo>
                  <a:lnTo>
                    <a:pt x="49479" y="37302"/>
                  </a:lnTo>
                  <a:lnTo>
                    <a:pt x="64075" y="30520"/>
                  </a:lnTo>
                  <a:lnTo>
                    <a:pt x="104648" y="18615"/>
                  </a:lnTo>
                  <a:lnTo>
                    <a:pt x="151158" y="10174"/>
                  </a:lnTo>
                  <a:lnTo>
                    <a:pt x="177382" y="5917"/>
                  </a:lnTo>
                  <a:lnTo>
                    <a:pt x="229582" y="1732"/>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hlinkClick r:id="rId2"/>
            </p:cNvPr>
            <p:cNvSpPr txBox="1"/>
            <p:nvPr/>
          </p:nvSpPr>
          <p:spPr>
            <a:xfrm>
              <a:off x="7708900" y="6731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1774369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1508873" y="2003228"/>
            <a:ext cx="3094511" cy="845989"/>
            <a:chOff x="1508873" y="2003228"/>
            <a:chExt cx="3094511" cy="845989"/>
          </a:xfrm>
        </p:grpSpPr>
        <p:sp>
          <p:nvSpPr>
            <p:cNvPr id="2" name="Freeform 1"/>
            <p:cNvSpPr/>
            <p:nvPr/>
          </p:nvSpPr>
          <p:spPr>
            <a:xfrm>
              <a:off x="1508873" y="2003228"/>
              <a:ext cx="3094511" cy="845989"/>
            </a:xfrm>
            <a:custGeom>
              <a:avLst/>
              <a:gdLst/>
              <a:ahLst/>
              <a:cxnLst/>
              <a:rect l="0" t="0" r="0" b="0"/>
              <a:pathLst>
                <a:path w="3094511" h="845989">
                  <a:moveTo>
                    <a:pt x="515752" y="0"/>
                  </a:moveTo>
                  <a:lnTo>
                    <a:pt x="2630114" y="0"/>
                  </a:lnTo>
                  <a:lnTo>
                    <a:pt x="2681908" y="2881"/>
                  </a:lnTo>
                  <a:lnTo>
                    <a:pt x="2774523" y="9840"/>
                  </a:lnTo>
                  <a:lnTo>
                    <a:pt x="2862311" y="24001"/>
                  </a:lnTo>
                  <a:lnTo>
                    <a:pt x="2903572" y="30960"/>
                  </a:lnTo>
                  <a:lnTo>
                    <a:pt x="2975996"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4" y="782509"/>
                  </a:lnTo>
                  <a:lnTo>
                    <a:pt x="2975996" y="793788"/>
                  </a:lnTo>
                  <a:lnTo>
                    <a:pt x="2903572" y="813589"/>
                  </a:lnTo>
                  <a:lnTo>
                    <a:pt x="2821051" y="827629"/>
                  </a:lnTo>
                  <a:lnTo>
                    <a:pt x="2774523" y="834708"/>
                  </a:lnTo>
                  <a:lnTo>
                    <a:pt x="2681908" y="841788"/>
                  </a:lnTo>
                  <a:lnTo>
                    <a:pt x="2630114" y="844548"/>
                  </a:lnTo>
                  <a:lnTo>
                    <a:pt x="2604656" y="844548"/>
                  </a:lnTo>
                  <a:lnTo>
                    <a:pt x="2578758" y="845988"/>
                  </a:lnTo>
                  <a:lnTo>
                    <a:pt x="515752" y="845988"/>
                  </a:lnTo>
                  <a:lnTo>
                    <a:pt x="484586" y="844548"/>
                  </a:lnTo>
                  <a:lnTo>
                    <a:pt x="459129" y="844548"/>
                  </a:lnTo>
                  <a:lnTo>
                    <a:pt x="407333" y="841788"/>
                  </a:lnTo>
                  <a:lnTo>
                    <a:pt x="314719" y="834708"/>
                  </a:lnTo>
                  <a:lnTo>
                    <a:pt x="226931" y="820548"/>
                  </a:lnTo>
                  <a:lnTo>
                    <a:pt x="185670" y="813589"/>
                  </a:lnTo>
                  <a:lnTo>
                    <a:pt x="113685" y="793788"/>
                  </a:lnTo>
                  <a:lnTo>
                    <a:pt x="61891" y="771229"/>
                  </a:lnTo>
                  <a:lnTo>
                    <a:pt x="35993" y="758509"/>
                  </a:lnTo>
                  <a:lnTo>
                    <a:pt x="10535" y="733190"/>
                  </a:lnTo>
                  <a:lnTo>
                    <a:pt x="0" y="719150"/>
                  </a:lnTo>
                  <a:lnTo>
                    <a:pt x="0" y="125518"/>
                  </a:lnTo>
                  <a:lnTo>
                    <a:pt x="10535" y="111359"/>
                  </a:lnTo>
                  <a:lnTo>
                    <a:pt x="35993" y="86039"/>
                  </a:lnTo>
                  <a:lnTo>
                    <a:pt x="87787" y="62040"/>
                  </a:lnTo>
                  <a:lnTo>
                    <a:pt x="113685" y="50759"/>
                  </a:lnTo>
                  <a:lnTo>
                    <a:pt x="185670" y="30960"/>
                  </a:lnTo>
                  <a:lnTo>
                    <a:pt x="268191" y="16920"/>
                  </a:lnTo>
                  <a:lnTo>
                    <a:pt x="314719" y="9840"/>
                  </a:lnTo>
                  <a:lnTo>
                    <a:pt x="407333"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701800" y="2235200"/>
              <a:ext cx="2703423" cy="384721"/>
            </a:xfrm>
            <a:prstGeom prst="rect">
              <a:avLst/>
            </a:prstGeom>
            <a:noFill/>
          </p:spPr>
          <p:txBody>
            <a:bodyPr vert="horz" rtlCol="0">
              <a:spAutoFit/>
            </a:bodyPr>
            <a:lstStyle/>
            <a:p>
              <a:r>
                <a:rPr lang="en-US" sz="1900" smtClean="0">
                  <a:solidFill>
                    <a:srgbClr val="000000"/>
                  </a:solidFill>
                  <a:latin typeface="Arial - 26"/>
                </a:rPr>
                <a:t>Semester Course</a:t>
              </a:r>
              <a:endParaRPr lang="en-US" sz="1900">
                <a:solidFill>
                  <a:srgbClr val="000000"/>
                </a:solidFill>
                <a:latin typeface="Arial - 26"/>
              </a:endParaRPr>
            </a:p>
          </p:txBody>
        </p:sp>
      </p:grpSp>
      <p:grpSp>
        <p:nvGrpSpPr>
          <p:cNvPr id="7" name="Group 6"/>
          <p:cNvGrpSpPr/>
          <p:nvPr/>
        </p:nvGrpSpPr>
        <p:grpSpPr>
          <a:xfrm>
            <a:off x="5322937" y="2003228"/>
            <a:ext cx="3401963" cy="845989"/>
            <a:chOff x="5322937" y="2003228"/>
            <a:chExt cx="3401963" cy="845989"/>
          </a:xfrm>
        </p:grpSpPr>
        <p:sp>
          <p:nvSpPr>
            <p:cNvPr id="5" name="Freeform 4"/>
            <p:cNvSpPr/>
            <p:nvPr/>
          </p:nvSpPr>
          <p:spPr>
            <a:xfrm>
              <a:off x="5322937" y="2003228"/>
              <a:ext cx="3094511" cy="845989"/>
            </a:xfrm>
            <a:custGeom>
              <a:avLst/>
              <a:gdLst/>
              <a:ahLst/>
              <a:cxnLst/>
              <a:rect l="0" t="0" r="0" b="0"/>
              <a:pathLst>
                <a:path w="3094511" h="845989">
                  <a:moveTo>
                    <a:pt x="515752" y="0"/>
                  </a:moveTo>
                  <a:lnTo>
                    <a:pt x="2630114" y="0"/>
                  </a:lnTo>
                  <a:lnTo>
                    <a:pt x="2681910" y="2881"/>
                  </a:lnTo>
                  <a:lnTo>
                    <a:pt x="2774525" y="9840"/>
                  </a:lnTo>
                  <a:lnTo>
                    <a:pt x="2862312" y="24001"/>
                  </a:lnTo>
                  <a:lnTo>
                    <a:pt x="2903572" y="30960"/>
                  </a:lnTo>
                  <a:lnTo>
                    <a:pt x="2975998" y="50759"/>
                  </a:lnTo>
                  <a:lnTo>
                    <a:pt x="3027353"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7" y="782509"/>
                  </a:lnTo>
                  <a:lnTo>
                    <a:pt x="2975998" y="793788"/>
                  </a:lnTo>
                  <a:lnTo>
                    <a:pt x="2903572" y="813589"/>
                  </a:lnTo>
                  <a:lnTo>
                    <a:pt x="2821051" y="827629"/>
                  </a:lnTo>
                  <a:lnTo>
                    <a:pt x="2774525" y="834708"/>
                  </a:lnTo>
                  <a:lnTo>
                    <a:pt x="2681910" y="841788"/>
                  </a:lnTo>
                  <a:lnTo>
                    <a:pt x="2630114" y="844548"/>
                  </a:lnTo>
                  <a:lnTo>
                    <a:pt x="2604656" y="844548"/>
                  </a:lnTo>
                  <a:lnTo>
                    <a:pt x="2578758" y="845988"/>
                  </a:lnTo>
                  <a:lnTo>
                    <a:pt x="515752" y="845988"/>
                  </a:lnTo>
                  <a:lnTo>
                    <a:pt x="484588" y="844548"/>
                  </a:lnTo>
                  <a:lnTo>
                    <a:pt x="459129" y="844548"/>
                  </a:lnTo>
                  <a:lnTo>
                    <a:pt x="407335" y="841788"/>
                  </a:lnTo>
                  <a:lnTo>
                    <a:pt x="314719" y="834708"/>
                  </a:lnTo>
                  <a:lnTo>
                    <a:pt x="226931" y="820548"/>
                  </a:lnTo>
                  <a:lnTo>
                    <a:pt x="185671" y="813589"/>
                  </a:lnTo>
                  <a:lnTo>
                    <a:pt x="113685" y="793788"/>
                  </a:lnTo>
                  <a:lnTo>
                    <a:pt x="61891" y="771229"/>
                  </a:lnTo>
                  <a:lnTo>
                    <a:pt x="35993" y="758509"/>
                  </a:lnTo>
                  <a:lnTo>
                    <a:pt x="10535" y="733190"/>
                  </a:lnTo>
                  <a:lnTo>
                    <a:pt x="0" y="719150"/>
                  </a:lnTo>
                  <a:lnTo>
                    <a:pt x="0" y="125518"/>
                  </a:lnTo>
                  <a:lnTo>
                    <a:pt x="10535" y="111359"/>
                  </a:lnTo>
                  <a:lnTo>
                    <a:pt x="35993" y="86039"/>
                  </a:lnTo>
                  <a:lnTo>
                    <a:pt x="87789" y="62040"/>
                  </a:lnTo>
                  <a:lnTo>
                    <a:pt x="113685" y="50759"/>
                  </a:lnTo>
                  <a:lnTo>
                    <a:pt x="185671" y="30960"/>
                  </a:lnTo>
                  <a:lnTo>
                    <a:pt x="268191" y="16920"/>
                  </a:lnTo>
                  <a:lnTo>
                    <a:pt x="314719" y="9840"/>
                  </a:lnTo>
                  <a:lnTo>
                    <a:pt x="407335"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867400" y="2235200"/>
              <a:ext cx="2857500" cy="384721"/>
            </a:xfrm>
            <a:prstGeom prst="rect">
              <a:avLst/>
            </a:prstGeom>
            <a:noFill/>
          </p:spPr>
          <p:txBody>
            <a:bodyPr vert="horz" rtlCol="0">
              <a:spAutoFit/>
            </a:bodyPr>
            <a:lstStyle/>
            <a:p>
              <a:r>
                <a:rPr lang="en-US" sz="1900" smtClean="0">
                  <a:solidFill>
                    <a:srgbClr val="000000"/>
                  </a:solidFill>
                  <a:latin typeface="Arial - 26"/>
                </a:rPr>
                <a:t>Term weights</a:t>
              </a:r>
              <a:endParaRPr lang="en-US" sz="1900">
                <a:solidFill>
                  <a:srgbClr val="000000"/>
                </a:solidFill>
                <a:latin typeface="Arial - 26"/>
              </a:endParaRPr>
            </a:p>
          </p:txBody>
        </p:sp>
      </p:grpSp>
      <p:sp>
        <p:nvSpPr>
          <p:cNvPr id="8" name="TextBox 7"/>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#3</a:t>
            </a:r>
            <a:endParaRPr lang="en-US" sz="2700">
              <a:solidFill>
                <a:srgbClr val="000000"/>
              </a:solidFill>
              <a:latin typeface="Arial - 36"/>
            </a:endParaRPr>
          </a:p>
        </p:txBody>
      </p:sp>
      <p:sp>
        <p:nvSpPr>
          <p:cNvPr id="9" name="TextBox 8"/>
          <p:cNvSpPr txBox="1"/>
          <p:nvPr/>
        </p:nvSpPr>
        <p:spPr>
          <a:xfrm>
            <a:off x="2590800" y="4203700"/>
            <a:ext cx="1326921" cy="323165"/>
          </a:xfrm>
          <a:prstGeom prst="rect">
            <a:avLst/>
          </a:prstGeom>
          <a:noFill/>
        </p:spPr>
        <p:txBody>
          <a:bodyPr vert="horz" rtlCol="0">
            <a:spAutoFit/>
          </a:bodyPr>
          <a:lstStyle/>
          <a:p>
            <a:r>
              <a:rPr lang="en-US" sz="1500" smtClean="0">
                <a:solidFill>
                  <a:srgbClr val="000000"/>
                </a:solidFill>
                <a:latin typeface="Arial - 20"/>
              </a:rPr>
              <a:t>Example:  </a:t>
            </a:r>
            <a:endParaRPr lang="en-US" sz="1500">
              <a:solidFill>
                <a:srgbClr val="000000"/>
              </a:solidFill>
              <a:latin typeface="Arial - 20"/>
            </a:endParaRPr>
          </a:p>
        </p:txBody>
      </p:sp>
      <p:grpSp>
        <p:nvGrpSpPr>
          <p:cNvPr id="12" name="Group 11"/>
          <p:cNvGrpSpPr/>
          <p:nvPr/>
        </p:nvGrpSpPr>
        <p:grpSpPr>
          <a:xfrm>
            <a:off x="3254248" y="5425440"/>
            <a:ext cx="718820" cy="718820"/>
            <a:chOff x="3254248" y="5425440"/>
            <a:chExt cx="718820" cy="718820"/>
          </a:xfrm>
        </p:grpSpPr>
        <p:sp>
          <p:nvSpPr>
            <p:cNvPr id="10" name="Oval 9"/>
            <p:cNvSpPr/>
            <p:nvPr/>
          </p:nvSpPr>
          <p:spPr>
            <a:xfrm>
              <a:off x="3254248" y="542544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390900" y="5651500"/>
              <a:ext cx="465836" cy="323165"/>
            </a:xfrm>
            <a:prstGeom prst="rect">
              <a:avLst/>
            </a:prstGeom>
            <a:noFill/>
          </p:spPr>
          <p:txBody>
            <a:bodyPr vert="horz" rtlCol="0">
              <a:spAutoFit/>
            </a:bodyPr>
            <a:lstStyle/>
            <a:p>
              <a:r>
                <a:rPr lang="en-US" sz="1500" smtClean="0">
                  <a:solidFill>
                    <a:srgbClr val="000000"/>
                  </a:solidFill>
                  <a:latin typeface="Arial - 20"/>
                </a:rPr>
                <a:t>Q1</a:t>
              </a:r>
              <a:endParaRPr lang="en-US" sz="1500">
                <a:solidFill>
                  <a:srgbClr val="000000"/>
                </a:solidFill>
                <a:latin typeface="Arial - 20"/>
              </a:endParaRPr>
            </a:p>
          </p:txBody>
        </p:sp>
      </p:grpSp>
      <p:grpSp>
        <p:nvGrpSpPr>
          <p:cNvPr id="15" name="Group 14"/>
          <p:cNvGrpSpPr/>
          <p:nvPr/>
        </p:nvGrpSpPr>
        <p:grpSpPr>
          <a:xfrm>
            <a:off x="3254248" y="6577330"/>
            <a:ext cx="718820" cy="718820"/>
            <a:chOff x="3254248" y="6577330"/>
            <a:chExt cx="718820" cy="718820"/>
          </a:xfrm>
        </p:grpSpPr>
        <p:sp>
          <p:nvSpPr>
            <p:cNvPr id="13" name="Oval 12"/>
            <p:cNvSpPr/>
            <p:nvPr/>
          </p:nvSpPr>
          <p:spPr>
            <a:xfrm>
              <a:off x="3254248" y="657733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390900" y="6807200"/>
              <a:ext cx="465836" cy="323165"/>
            </a:xfrm>
            <a:prstGeom prst="rect">
              <a:avLst/>
            </a:prstGeom>
            <a:noFill/>
          </p:spPr>
          <p:txBody>
            <a:bodyPr vert="horz" rtlCol="0">
              <a:spAutoFit/>
            </a:bodyPr>
            <a:lstStyle/>
            <a:p>
              <a:r>
                <a:rPr lang="en-US" sz="1500" smtClean="0">
                  <a:solidFill>
                    <a:srgbClr val="000000"/>
                  </a:solidFill>
                  <a:latin typeface="Arial - 20"/>
                </a:rPr>
                <a:t>Q2</a:t>
              </a:r>
              <a:endParaRPr lang="en-US" sz="1500">
                <a:solidFill>
                  <a:srgbClr val="000000"/>
                </a:solidFill>
                <a:latin typeface="Arial - 20"/>
              </a:endParaRPr>
            </a:p>
          </p:txBody>
        </p:sp>
      </p:grpSp>
      <p:sp>
        <p:nvSpPr>
          <p:cNvPr id="16" name="TextBox 15"/>
          <p:cNvSpPr txBox="1"/>
          <p:nvPr/>
        </p:nvSpPr>
        <p:spPr>
          <a:xfrm>
            <a:off x="5055667" y="5765800"/>
            <a:ext cx="519633" cy="1154162"/>
          </a:xfrm>
          <a:prstGeom prst="rect">
            <a:avLst/>
          </a:prstGeom>
          <a:noFill/>
        </p:spPr>
        <p:txBody>
          <a:bodyPr vert="horz" rtlCol="0">
            <a:spAutoFit/>
          </a:bodyPr>
          <a:lstStyle/>
          <a:p>
            <a:r>
              <a:rPr lang="en-US" sz="6900" smtClean="0">
                <a:solidFill>
                  <a:srgbClr val="000000"/>
                </a:solidFill>
                <a:latin typeface="Arial - 92"/>
              </a:rPr>
              <a:t>{</a:t>
            </a:r>
            <a:endParaRPr lang="en-US" sz="6900">
              <a:solidFill>
                <a:srgbClr val="000000"/>
              </a:solidFill>
              <a:latin typeface="Arial - 92"/>
            </a:endParaRPr>
          </a:p>
        </p:txBody>
      </p:sp>
      <p:grpSp>
        <p:nvGrpSpPr>
          <p:cNvPr id="19" name="Group 18"/>
          <p:cNvGrpSpPr/>
          <p:nvPr/>
        </p:nvGrpSpPr>
        <p:grpSpPr>
          <a:xfrm>
            <a:off x="5698998" y="6144260"/>
            <a:ext cx="718820" cy="718820"/>
            <a:chOff x="5698998" y="6144260"/>
            <a:chExt cx="718820" cy="718820"/>
          </a:xfrm>
        </p:grpSpPr>
        <p:sp>
          <p:nvSpPr>
            <p:cNvPr id="17" name="Oval 16"/>
            <p:cNvSpPr/>
            <p:nvPr/>
          </p:nvSpPr>
          <p:spPr>
            <a:xfrm>
              <a:off x="5698998" y="6144260"/>
              <a:ext cx="718820" cy="718820"/>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5842000" y="6362700"/>
              <a:ext cx="465836" cy="323165"/>
            </a:xfrm>
            <a:prstGeom prst="rect">
              <a:avLst/>
            </a:prstGeom>
            <a:noFill/>
          </p:spPr>
          <p:txBody>
            <a:bodyPr vert="horz" rtlCol="0">
              <a:spAutoFit/>
            </a:bodyPr>
            <a:lstStyle/>
            <a:p>
              <a:r>
                <a:rPr lang="en-US" sz="1500" smtClean="0">
                  <a:solidFill>
                    <a:srgbClr val="000000"/>
                  </a:solidFill>
                  <a:latin typeface="Arial - 20"/>
                </a:rPr>
                <a:t>S1</a:t>
              </a:r>
              <a:endParaRPr lang="en-US" sz="1500">
                <a:solidFill>
                  <a:srgbClr val="000000"/>
                </a:solidFill>
                <a:latin typeface="Arial - 20"/>
              </a:endParaRPr>
            </a:p>
          </p:txBody>
        </p:sp>
      </p:grpSp>
      <p:sp>
        <p:nvSpPr>
          <p:cNvPr id="20" name="TextBox 19"/>
          <p:cNvSpPr txBox="1"/>
          <p:nvPr/>
        </p:nvSpPr>
        <p:spPr>
          <a:xfrm>
            <a:off x="4368800" y="5638800"/>
            <a:ext cx="635381" cy="323165"/>
          </a:xfrm>
          <a:prstGeom prst="rect">
            <a:avLst/>
          </a:prstGeom>
          <a:noFill/>
        </p:spPr>
        <p:txBody>
          <a:bodyPr vert="horz" rtlCol="0">
            <a:spAutoFit/>
          </a:bodyPr>
          <a:lstStyle/>
          <a:p>
            <a:r>
              <a:rPr lang="en-US" sz="1500" b="1" smtClean="0">
                <a:solidFill>
                  <a:srgbClr val="000000"/>
                </a:solidFill>
                <a:latin typeface="Arial - 20"/>
              </a:rPr>
              <a:t>40%</a:t>
            </a:r>
            <a:endParaRPr lang="en-US" sz="1500" b="1">
              <a:solidFill>
                <a:srgbClr val="000000"/>
              </a:solidFill>
              <a:latin typeface="Arial - 20"/>
            </a:endParaRPr>
          </a:p>
        </p:txBody>
      </p:sp>
      <p:sp>
        <p:nvSpPr>
          <p:cNvPr id="21" name="TextBox 20"/>
          <p:cNvSpPr txBox="1"/>
          <p:nvPr/>
        </p:nvSpPr>
        <p:spPr>
          <a:xfrm>
            <a:off x="4368800" y="6794500"/>
            <a:ext cx="635381" cy="323165"/>
          </a:xfrm>
          <a:prstGeom prst="rect">
            <a:avLst/>
          </a:prstGeom>
          <a:noFill/>
        </p:spPr>
        <p:txBody>
          <a:bodyPr vert="horz" rtlCol="0">
            <a:spAutoFit/>
          </a:bodyPr>
          <a:lstStyle/>
          <a:p>
            <a:r>
              <a:rPr lang="en-US" sz="1500" b="1" smtClean="0">
                <a:solidFill>
                  <a:srgbClr val="000000"/>
                </a:solidFill>
                <a:latin typeface="Arial - 20"/>
              </a:rPr>
              <a:t>60%</a:t>
            </a:r>
            <a:endParaRPr lang="en-US" sz="1500" b="1">
              <a:solidFill>
                <a:srgbClr val="000000"/>
              </a:solidFill>
              <a:latin typeface="Arial - 20"/>
            </a:endParaRPr>
          </a:p>
        </p:txBody>
      </p:sp>
      <p:sp>
        <p:nvSpPr>
          <p:cNvPr id="22" name="TextBox 21"/>
          <p:cNvSpPr txBox="1"/>
          <p:nvPr/>
        </p:nvSpPr>
        <p:spPr>
          <a:xfrm>
            <a:off x="1333500" y="6794500"/>
            <a:ext cx="1787169" cy="369332"/>
          </a:xfrm>
          <a:prstGeom prst="rect">
            <a:avLst/>
          </a:prstGeom>
          <a:noFill/>
        </p:spPr>
        <p:txBody>
          <a:bodyPr vert="horz" rtlCol="0">
            <a:spAutoFit/>
          </a:bodyPr>
          <a:lstStyle/>
          <a:p>
            <a:r>
              <a:rPr lang="en-US" b="1" smtClean="0">
                <a:solidFill>
                  <a:srgbClr val="FF0000"/>
                </a:solidFill>
                <a:latin typeface="Arial - 24"/>
              </a:rPr>
              <a:t>Exam in Q2</a:t>
            </a:r>
            <a:endParaRPr lang="en-US" b="1">
              <a:solidFill>
                <a:srgbClr val="FF0000"/>
              </a:solidFill>
              <a:latin typeface="Arial - 24"/>
            </a:endParaRPr>
          </a:p>
        </p:txBody>
      </p:sp>
      <p:grpSp>
        <p:nvGrpSpPr>
          <p:cNvPr id="25" name="Group 24"/>
          <p:cNvGrpSpPr/>
          <p:nvPr/>
        </p:nvGrpSpPr>
        <p:grpSpPr>
          <a:xfrm>
            <a:off x="7425267" y="558800"/>
            <a:ext cx="1744134" cy="508664"/>
            <a:chOff x="7425267" y="558800"/>
            <a:chExt cx="1744134" cy="508664"/>
          </a:xfrm>
        </p:grpSpPr>
        <p:sp>
          <p:nvSpPr>
            <p:cNvPr id="23" name="Freeform 22">
              <a:hlinkClick r:id="rId2"/>
            </p:cNvPr>
            <p:cNvSpPr/>
            <p:nvPr/>
          </p:nvSpPr>
          <p:spPr>
            <a:xfrm>
              <a:off x="7425267" y="558800"/>
              <a:ext cx="1744134" cy="508664"/>
            </a:xfrm>
            <a:custGeom>
              <a:avLst/>
              <a:gdLst/>
              <a:ahLst/>
              <a:cxnLst/>
              <a:rect l="0" t="0" r="0" b="0"/>
              <a:pathLst>
                <a:path w="1744134" h="508664">
                  <a:moveTo>
                    <a:pt x="290688" y="0"/>
                  </a:moveTo>
                  <a:lnTo>
                    <a:pt x="1482390" y="0"/>
                  </a:lnTo>
                  <a:lnTo>
                    <a:pt x="1511582" y="1732"/>
                  </a:lnTo>
                  <a:lnTo>
                    <a:pt x="1563781" y="5917"/>
                  </a:lnTo>
                  <a:lnTo>
                    <a:pt x="1613261" y="14430"/>
                  </a:lnTo>
                  <a:lnTo>
                    <a:pt x="1636516" y="18616"/>
                  </a:lnTo>
                  <a:lnTo>
                    <a:pt x="1677336" y="30521"/>
                  </a:lnTo>
                  <a:lnTo>
                    <a:pt x="1706282" y="44083"/>
                  </a:lnTo>
                  <a:lnTo>
                    <a:pt x="1720878" y="51732"/>
                  </a:lnTo>
                  <a:lnTo>
                    <a:pt x="1735474" y="66957"/>
                  </a:lnTo>
                  <a:lnTo>
                    <a:pt x="1741163" y="75470"/>
                  </a:lnTo>
                  <a:lnTo>
                    <a:pt x="1741163" y="79656"/>
                  </a:lnTo>
                  <a:lnTo>
                    <a:pt x="1744133" y="84776"/>
                  </a:lnTo>
                  <a:lnTo>
                    <a:pt x="1744133" y="423885"/>
                  </a:lnTo>
                  <a:lnTo>
                    <a:pt x="1741163" y="428141"/>
                  </a:lnTo>
                  <a:lnTo>
                    <a:pt x="1741163" y="432398"/>
                  </a:lnTo>
                  <a:lnTo>
                    <a:pt x="1735474" y="440840"/>
                  </a:lnTo>
                  <a:lnTo>
                    <a:pt x="1720878" y="456063"/>
                  </a:lnTo>
                  <a:lnTo>
                    <a:pt x="1691933" y="470493"/>
                  </a:lnTo>
                  <a:lnTo>
                    <a:pt x="1677336" y="477276"/>
                  </a:lnTo>
                  <a:lnTo>
                    <a:pt x="1636516" y="489180"/>
                  </a:lnTo>
                  <a:lnTo>
                    <a:pt x="1590006" y="497622"/>
                  </a:lnTo>
                  <a:lnTo>
                    <a:pt x="1563781" y="501879"/>
                  </a:lnTo>
                  <a:lnTo>
                    <a:pt x="1511582" y="506136"/>
                  </a:lnTo>
                  <a:lnTo>
                    <a:pt x="1482390" y="507796"/>
                  </a:lnTo>
                  <a:lnTo>
                    <a:pt x="1468040" y="507796"/>
                  </a:lnTo>
                  <a:lnTo>
                    <a:pt x="1453444" y="508663"/>
                  </a:lnTo>
                  <a:lnTo>
                    <a:pt x="290688" y="508663"/>
                  </a:lnTo>
                  <a:lnTo>
                    <a:pt x="273124" y="507796"/>
                  </a:lnTo>
                  <a:lnTo>
                    <a:pt x="258776" y="507796"/>
                  </a:lnTo>
                  <a:lnTo>
                    <a:pt x="229582" y="506136"/>
                  </a:lnTo>
                  <a:lnTo>
                    <a:pt x="177382" y="501879"/>
                  </a:lnTo>
                  <a:lnTo>
                    <a:pt x="127903" y="493365"/>
                  </a:lnTo>
                  <a:lnTo>
                    <a:pt x="104648" y="489180"/>
                  </a:lnTo>
                  <a:lnTo>
                    <a:pt x="64075" y="477276"/>
                  </a:lnTo>
                  <a:lnTo>
                    <a:pt x="34882" y="463711"/>
                  </a:lnTo>
                  <a:lnTo>
                    <a:pt x="20286" y="456063"/>
                  </a:lnTo>
                  <a:lnTo>
                    <a:pt x="5938" y="440840"/>
                  </a:lnTo>
                  <a:lnTo>
                    <a:pt x="0" y="432398"/>
                  </a:lnTo>
                  <a:lnTo>
                    <a:pt x="0" y="75470"/>
                  </a:lnTo>
                  <a:lnTo>
                    <a:pt x="5938" y="66957"/>
                  </a:lnTo>
                  <a:lnTo>
                    <a:pt x="20286" y="51732"/>
                  </a:lnTo>
                  <a:lnTo>
                    <a:pt x="49479" y="37302"/>
                  </a:lnTo>
                  <a:lnTo>
                    <a:pt x="64075" y="30521"/>
                  </a:lnTo>
                  <a:lnTo>
                    <a:pt x="104648" y="18616"/>
                  </a:lnTo>
                  <a:lnTo>
                    <a:pt x="151158" y="10174"/>
                  </a:lnTo>
                  <a:lnTo>
                    <a:pt x="177382" y="5917"/>
                  </a:lnTo>
                  <a:lnTo>
                    <a:pt x="229582" y="1732"/>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hlinkClick r:id="rId2"/>
            </p:cNvPr>
            <p:cNvSpPr txBox="1"/>
            <p:nvPr/>
          </p:nvSpPr>
          <p:spPr>
            <a:xfrm>
              <a:off x="7518400" y="6731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328066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1638018" y="2003228"/>
            <a:ext cx="3094511" cy="845989"/>
            <a:chOff x="1638018" y="2003228"/>
            <a:chExt cx="3094511" cy="845989"/>
          </a:xfrm>
        </p:grpSpPr>
        <p:sp>
          <p:nvSpPr>
            <p:cNvPr id="2" name="Freeform 1"/>
            <p:cNvSpPr/>
            <p:nvPr/>
          </p:nvSpPr>
          <p:spPr>
            <a:xfrm>
              <a:off x="1638018" y="2003228"/>
              <a:ext cx="3094511" cy="845989"/>
            </a:xfrm>
            <a:custGeom>
              <a:avLst/>
              <a:gdLst/>
              <a:ahLst/>
              <a:cxnLst/>
              <a:rect l="0" t="0" r="0" b="0"/>
              <a:pathLst>
                <a:path w="3094511" h="845989">
                  <a:moveTo>
                    <a:pt x="515752" y="0"/>
                  </a:moveTo>
                  <a:lnTo>
                    <a:pt x="2630114" y="0"/>
                  </a:lnTo>
                  <a:lnTo>
                    <a:pt x="2681909" y="2881"/>
                  </a:lnTo>
                  <a:lnTo>
                    <a:pt x="2774524" y="9840"/>
                  </a:lnTo>
                  <a:lnTo>
                    <a:pt x="2862311" y="24001"/>
                  </a:lnTo>
                  <a:lnTo>
                    <a:pt x="2903572" y="30960"/>
                  </a:lnTo>
                  <a:lnTo>
                    <a:pt x="2975996" y="50759"/>
                  </a:lnTo>
                  <a:lnTo>
                    <a:pt x="3027352" y="73320"/>
                  </a:lnTo>
                  <a:lnTo>
                    <a:pt x="3053249" y="86039"/>
                  </a:lnTo>
                  <a:lnTo>
                    <a:pt x="3079147" y="111359"/>
                  </a:lnTo>
                  <a:lnTo>
                    <a:pt x="3089242" y="125518"/>
                  </a:lnTo>
                  <a:lnTo>
                    <a:pt x="3089242" y="132479"/>
                  </a:lnTo>
                  <a:lnTo>
                    <a:pt x="3094510" y="140998"/>
                  </a:lnTo>
                  <a:lnTo>
                    <a:pt x="3094510" y="704990"/>
                  </a:lnTo>
                  <a:lnTo>
                    <a:pt x="3089242" y="712070"/>
                  </a:lnTo>
                  <a:lnTo>
                    <a:pt x="3089242" y="719150"/>
                  </a:lnTo>
                  <a:lnTo>
                    <a:pt x="3079147" y="733190"/>
                  </a:lnTo>
                  <a:lnTo>
                    <a:pt x="3053249" y="758509"/>
                  </a:lnTo>
                  <a:lnTo>
                    <a:pt x="3001894" y="782509"/>
                  </a:lnTo>
                  <a:lnTo>
                    <a:pt x="2975996" y="793788"/>
                  </a:lnTo>
                  <a:lnTo>
                    <a:pt x="2903572" y="813589"/>
                  </a:lnTo>
                  <a:lnTo>
                    <a:pt x="2821051" y="827629"/>
                  </a:lnTo>
                  <a:lnTo>
                    <a:pt x="2774524" y="834708"/>
                  </a:lnTo>
                  <a:lnTo>
                    <a:pt x="2681909" y="841788"/>
                  </a:lnTo>
                  <a:lnTo>
                    <a:pt x="2630114" y="844548"/>
                  </a:lnTo>
                  <a:lnTo>
                    <a:pt x="2604656" y="844548"/>
                  </a:lnTo>
                  <a:lnTo>
                    <a:pt x="2578758" y="845988"/>
                  </a:lnTo>
                  <a:lnTo>
                    <a:pt x="515752" y="845988"/>
                  </a:lnTo>
                  <a:lnTo>
                    <a:pt x="484586" y="844548"/>
                  </a:lnTo>
                  <a:lnTo>
                    <a:pt x="459129" y="844548"/>
                  </a:lnTo>
                  <a:lnTo>
                    <a:pt x="407334" y="841788"/>
                  </a:lnTo>
                  <a:lnTo>
                    <a:pt x="314719" y="834708"/>
                  </a:lnTo>
                  <a:lnTo>
                    <a:pt x="226931" y="820548"/>
                  </a:lnTo>
                  <a:lnTo>
                    <a:pt x="185670" y="813589"/>
                  </a:lnTo>
                  <a:lnTo>
                    <a:pt x="113685" y="793788"/>
                  </a:lnTo>
                  <a:lnTo>
                    <a:pt x="61891" y="771229"/>
                  </a:lnTo>
                  <a:lnTo>
                    <a:pt x="35993" y="758509"/>
                  </a:lnTo>
                  <a:lnTo>
                    <a:pt x="10535" y="733190"/>
                  </a:lnTo>
                  <a:lnTo>
                    <a:pt x="0" y="719150"/>
                  </a:lnTo>
                  <a:lnTo>
                    <a:pt x="0" y="125518"/>
                  </a:lnTo>
                  <a:lnTo>
                    <a:pt x="10535" y="111359"/>
                  </a:lnTo>
                  <a:lnTo>
                    <a:pt x="35993" y="86039"/>
                  </a:lnTo>
                  <a:lnTo>
                    <a:pt x="87788" y="62040"/>
                  </a:lnTo>
                  <a:lnTo>
                    <a:pt x="113685" y="50759"/>
                  </a:lnTo>
                  <a:lnTo>
                    <a:pt x="185670" y="30960"/>
                  </a:lnTo>
                  <a:lnTo>
                    <a:pt x="268191" y="16920"/>
                  </a:lnTo>
                  <a:lnTo>
                    <a:pt x="314719" y="9840"/>
                  </a:lnTo>
                  <a:lnTo>
                    <a:pt x="407334" y="2881"/>
                  </a:lnTo>
                  <a:lnTo>
                    <a:pt x="459129"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841500" y="2235200"/>
              <a:ext cx="2703423" cy="384721"/>
            </a:xfrm>
            <a:prstGeom prst="rect">
              <a:avLst/>
            </a:prstGeom>
            <a:noFill/>
          </p:spPr>
          <p:txBody>
            <a:bodyPr vert="horz" rtlCol="0">
              <a:spAutoFit/>
            </a:bodyPr>
            <a:lstStyle/>
            <a:p>
              <a:r>
                <a:rPr lang="en-US" sz="1900" smtClean="0">
                  <a:solidFill>
                    <a:srgbClr val="000000"/>
                  </a:solidFill>
                  <a:latin typeface="Arial - 26"/>
                </a:rPr>
                <a:t>Semester Course</a:t>
              </a:r>
              <a:endParaRPr lang="en-US" sz="1900">
                <a:solidFill>
                  <a:srgbClr val="000000"/>
                </a:solidFill>
                <a:latin typeface="Arial - 26"/>
              </a:endParaRPr>
            </a:p>
          </p:txBody>
        </p:sp>
      </p:grpSp>
      <p:grpSp>
        <p:nvGrpSpPr>
          <p:cNvPr id="7" name="Group 6"/>
          <p:cNvGrpSpPr/>
          <p:nvPr/>
        </p:nvGrpSpPr>
        <p:grpSpPr>
          <a:xfrm>
            <a:off x="5789619" y="2003228"/>
            <a:ext cx="3405181" cy="845989"/>
            <a:chOff x="5789619" y="2003228"/>
            <a:chExt cx="3405181" cy="845989"/>
          </a:xfrm>
        </p:grpSpPr>
        <p:sp>
          <p:nvSpPr>
            <p:cNvPr id="5" name="Freeform 4"/>
            <p:cNvSpPr/>
            <p:nvPr/>
          </p:nvSpPr>
          <p:spPr>
            <a:xfrm>
              <a:off x="5789619" y="2003228"/>
              <a:ext cx="3094511" cy="845989"/>
            </a:xfrm>
            <a:custGeom>
              <a:avLst/>
              <a:gdLst/>
              <a:ahLst/>
              <a:cxnLst/>
              <a:rect l="0" t="0" r="0" b="0"/>
              <a:pathLst>
                <a:path w="3094511" h="845989">
                  <a:moveTo>
                    <a:pt x="515753" y="0"/>
                  </a:moveTo>
                  <a:lnTo>
                    <a:pt x="2630114" y="0"/>
                  </a:lnTo>
                  <a:lnTo>
                    <a:pt x="2681911" y="2881"/>
                  </a:lnTo>
                  <a:lnTo>
                    <a:pt x="2774524" y="9840"/>
                  </a:lnTo>
                  <a:lnTo>
                    <a:pt x="2862313" y="24001"/>
                  </a:lnTo>
                  <a:lnTo>
                    <a:pt x="2903571" y="30960"/>
                  </a:lnTo>
                  <a:lnTo>
                    <a:pt x="2975999" y="50759"/>
                  </a:lnTo>
                  <a:lnTo>
                    <a:pt x="3027354" y="73320"/>
                  </a:lnTo>
                  <a:lnTo>
                    <a:pt x="3053249" y="86039"/>
                  </a:lnTo>
                  <a:lnTo>
                    <a:pt x="3079148" y="111359"/>
                  </a:lnTo>
                  <a:lnTo>
                    <a:pt x="3089242" y="125518"/>
                  </a:lnTo>
                  <a:lnTo>
                    <a:pt x="3089242" y="132479"/>
                  </a:lnTo>
                  <a:lnTo>
                    <a:pt x="3094510" y="140998"/>
                  </a:lnTo>
                  <a:lnTo>
                    <a:pt x="3094510" y="704990"/>
                  </a:lnTo>
                  <a:lnTo>
                    <a:pt x="3089242" y="712070"/>
                  </a:lnTo>
                  <a:lnTo>
                    <a:pt x="3089242" y="719150"/>
                  </a:lnTo>
                  <a:lnTo>
                    <a:pt x="3079148" y="733190"/>
                  </a:lnTo>
                  <a:lnTo>
                    <a:pt x="3053249" y="758509"/>
                  </a:lnTo>
                  <a:lnTo>
                    <a:pt x="3001898" y="782509"/>
                  </a:lnTo>
                  <a:lnTo>
                    <a:pt x="2975999" y="793788"/>
                  </a:lnTo>
                  <a:lnTo>
                    <a:pt x="2903571" y="813589"/>
                  </a:lnTo>
                  <a:lnTo>
                    <a:pt x="2821052" y="827629"/>
                  </a:lnTo>
                  <a:lnTo>
                    <a:pt x="2774524" y="834708"/>
                  </a:lnTo>
                  <a:lnTo>
                    <a:pt x="2681911" y="841788"/>
                  </a:lnTo>
                  <a:lnTo>
                    <a:pt x="2630114" y="844548"/>
                  </a:lnTo>
                  <a:lnTo>
                    <a:pt x="2604657" y="844548"/>
                  </a:lnTo>
                  <a:lnTo>
                    <a:pt x="2578759" y="845988"/>
                  </a:lnTo>
                  <a:lnTo>
                    <a:pt x="515753" y="845988"/>
                  </a:lnTo>
                  <a:lnTo>
                    <a:pt x="484588" y="844548"/>
                  </a:lnTo>
                  <a:lnTo>
                    <a:pt x="459130" y="844548"/>
                  </a:lnTo>
                  <a:lnTo>
                    <a:pt x="407336" y="841788"/>
                  </a:lnTo>
                  <a:lnTo>
                    <a:pt x="314720" y="834708"/>
                  </a:lnTo>
                  <a:lnTo>
                    <a:pt x="226931" y="820548"/>
                  </a:lnTo>
                  <a:lnTo>
                    <a:pt x="185671" y="813589"/>
                  </a:lnTo>
                  <a:lnTo>
                    <a:pt x="113685" y="793788"/>
                  </a:lnTo>
                  <a:lnTo>
                    <a:pt x="61891" y="771229"/>
                  </a:lnTo>
                  <a:lnTo>
                    <a:pt x="35994" y="758509"/>
                  </a:lnTo>
                  <a:lnTo>
                    <a:pt x="10534" y="733190"/>
                  </a:lnTo>
                  <a:lnTo>
                    <a:pt x="0" y="719150"/>
                  </a:lnTo>
                  <a:lnTo>
                    <a:pt x="0" y="125518"/>
                  </a:lnTo>
                  <a:lnTo>
                    <a:pt x="10534" y="111359"/>
                  </a:lnTo>
                  <a:lnTo>
                    <a:pt x="35994" y="86039"/>
                  </a:lnTo>
                  <a:lnTo>
                    <a:pt x="87790" y="62040"/>
                  </a:lnTo>
                  <a:lnTo>
                    <a:pt x="113685" y="50759"/>
                  </a:lnTo>
                  <a:lnTo>
                    <a:pt x="185671" y="30960"/>
                  </a:lnTo>
                  <a:lnTo>
                    <a:pt x="268191" y="16920"/>
                  </a:lnTo>
                  <a:lnTo>
                    <a:pt x="314720" y="9840"/>
                  </a:lnTo>
                  <a:lnTo>
                    <a:pt x="407336" y="2881"/>
                  </a:lnTo>
                  <a:lnTo>
                    <a:pt x="459130" y="0"/>
                  </a:lnTo>
                  <a:close/>
                </a:path>
              </a:pathLst>
            </a:custGeom>
            <a:gradFill flip="none" rotWithShape="1">
              <a:gsLst>
                <a:gs pos="0">
                  <a:srgbClr val="666666"/>
                </a:gs>
                <a:gs pos="100000">
                  <a:srgbClr val="C0C0C0"/>
                </a:gs>
              </a:gsLst>
              <a:lin ang="0" scaled="1"/>
              <a:tileRect/>
            </a:gra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337300" y="2235200"/>
              <a:ext cx="2857500" cy="384721"/>
            </a:xfrm>
            <a:prstGeom prst="rect">
              <a:avLst/>
            </a:prstGeom>
            <a:noFill/>
          </p:spPr>
          <p:txBody>
            <a:bodyPr vert="horz" rtlCol="0">
              <a:spAutoFit/>
            </a:bodyPr>
            <a:lstStyle/>
            <a:p>
              <a:r>
                <a:rPr lang="en-US" sz="1900" smtClean="0">
                  <a:solidFill>
                    <a:srgbClr val="000000"/>
                  </a:solidFill>
                  <a:latin typeface="Arial - 26"/>
                </a:rPr>
                <a:t>Term weights</a:t>
              </a:r>
              <a:endParaRPr lang="en-US" sz="1900">
                <a:solidFill>
                  <a:srgbClr val="000000"/>
                </a:solidFill>
                <a:latin typeface="Arial - 26"/>
              </a:endParaRPr>
            </a:p>
          </p:txBody>
        </p:sp>
      </p:grpSp>
      <p:sp>
        <p:nvSpPr>
          <p:cNvPr id="8" name="TextBox 7"/>
          <p:cNvSpPr txBox="1"/>
          <p:nvPr/>
        </p:nvSpPr>
        <p:spPr>
          <a:xfrm>
            <a:off x="3771900" y="558800"/>
            <a:ext cx="2567025" cy="507831"/>
          </a:xfrm>
          <a:prstGeom prst="rect">
            <a:avLst/>
          </a:prstGeom>
          <a:noFill/>
        </p:spPr>
        <p:txBody>
          <a:bodyPr vert="horz" rtlCol="0">
            <a:spAutoFit/>
          </a:bodyPr>
          <a:lstStyle/>
          <a:p>
            <a:r>
              <a:rPr lang="en-US" sz="2700" smtClean="0">
                <a:solidFill>
                  <a:srgbClr val="000000"/>
                </a:solidFill>
                <a:latin typeface="Arial - 36"/>
              </a:rPr>
              <a:t>Scenario #4</a:t>
            </a:r>
            <a:endParaRPr lang="en-US" sz="2700">
              <a:solidFill>
                <a:srgbClr val="000000"/>
              </a:solidFill>
              <a:latin typeface="Arial - 36"/>
            </a:endParaRPr>
          </a:p>
        </p:txBody>
      </p:sp>
      <p:sp>
        <p:nvSpPr>
          <p:cNvPr id="9" name="TextBox 8"/>
          <p:cNvSpPr txBox="1"/>
          <p:nvPr/>
        </p:nvSpPr>
        <p:spPr>
          <a:xfrm>
            <a:off x="2590800" y="4203700"/>
            <a:ext cx="1326921" cy="323165"/>
          </a:xfrm>
          <a:prstGeom prst="rect">
            <a:avLst/>
          </a:prstGeom>
          <a:noFill/>
        </p:spPr>
        <p:txBody>
          <a:bodyPr vert="horz" rtlCol="0">
            <a:spAutoFit/>
          </a:bodyPr>
          <a:lstStyle/>
          <a:p>
            <a:r>
              <a:rPr lang="en-US" sz="1500" smtClean="0">
                <a:solidFill>
                  <a:srgbClr val="000000"/>
                </a:solidFill>
                <a:latin typeface="Arial - 20"/>
              </a:rPr>
              <a:t>Example:  </a:t>
            </a:r>
            <a:endParaRPr lang="en-US" sz="1500">
              <a:solidFill>
                <a:srgbClr val="000000"/>
              </a:solidFill>
              <a:latin typeface="Arial - 20"/>
            </a:endParaRPr>
          </a:p>
        </p:txBody>
      </p:sp>
      <p:grpSp>
        <p:nvGrpSpPr>
          <p:cNvPr id="12" name="Group 11"/>
          <p:cNvGrpSpPr/>
          <p:nvPr/>
        </p:nvGrpSpPr>
        <p:grpSpPr>
          <a:xfrm>
            <a:off x="4536948" y="5374640"/>
            <a:ext cx="718820" cy="718820"/>
            <a:chOff x="4536948" y="5374640"/>
            <a:chExt cx="718820" cy="718820"/>
          </a:xfrm>
        </p:grpSpPr>
        <p:sp>
          <p:nvSpPr>
            <p:cNvPr id="10" name="Oval 9"/>
            <p:cNvSpPr/>
            <p:nvPr/>
          </p:nvSpPr>
          <p:spPr>
            <a:xfrm>
              <a:off x="4536948" y="537464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673600" y="5600700"/>
              <a:ext cx="465836" cy="323165"/>
            </a:xfrm>
            <a:prstGeom prst="rect">
              <a:avLst/>
            </a:prstGeom>
            <a:noFill/>
          </p:spPr>
          <p:txBody>
            <a:bodyPr vert="horz" rtlCol="0">
              <a:spAutoFit/>
            </a:bodyPr>
            <a:lstStyle/>
            <a:p>
              <a:r>
                <a:rPr lang="en-US" sz="1500" smtClean="0">
                  <a:solidFill>
                    <a:srgbClr val="000000"/>
                  </a:solidFill>
                  <a:latin typeface="Arial - 20"/>
                </a:rPr>
                <a:t>Q1</a:t>
              </a:r>
              <a:endParaRPr lang="en-US" sz="1500">
                <a:solidFill>
                  <a:srgbClr val="000000"/>
                </a:solidFill>
                <a:latin typeface="Arial - 20"/>
              </a:endParaRPr>
            </a:p>
          </p:txBody>
        </p:sp>
      </p:grpSp>
      <p:grpSp>
        <p:nvGrpSpPr>
          <p:cNvPr id="15" name="Group 14"/>
          <p:cNvGrpSpPr/>
          <p:nvPr/>
        </p:nvGrpSpPr>
        <p:grpSpPr>
          <a:xfrm>
            <a:off x="4536948" y="6526530"/>
            <a:ext cx="718820" cy="718820"/>
            <a:chOff x="4536948" y="6526530"/>
            <a:chExt cx="718820" cy="718820"/>
          </a:xfrm>
        </p:grpSpPr>
        <p:sp>
          <p:nvSpPr>
            <p:cNvPr id="13" name="Oval 12"/>
            <p:cNvSpPr/>
            <p:nvPr/>
          </p:nvSpPr>
          <p:spPr>
            <a:xfrm>
              <a:off x="4536948" y="652653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673600" y="6756400"/>
              <a:ext cx="465836" cy="323165"/>
            </a:xfrm>
            <a:prstGeom prst="rect">
              <a:avLst/>
            </a:prstGeom>
            <a:noFill/>
          </p:spPr>
          <p:txBody>
            <a:bodyPr vert="horz" rtlCol="0">
              <a:spAutoFit/>
            </a:bodyPr>
            <a:lstStyle/>
            <a:p>
              <a:r>
                <a:rPr lang="en-US" sz="1500" smtClean="0">
                  <a:solidFill>
                    <a:srgbClr val="000000"/>
                  </a:solidFill>
                  <a:latin typeface="Arial - 20"/>
                </a:rPr>
                <a:t>Q2</a:t>
              </a:r>
              <a:endParaRPr lang="en-US" sz="1500">
                <a:solidFill>
                  <a:srgbClr val="000000"/>
                </a:solidFill>
                <a:latin typeface="Arial - 20"/>
              </a:endParaRPr>
            </a:p>
          </p:txBody>
        </p:sp>
      </p:grpSp>
      <p:sp>
        <p:nvSpPr>
          <p:cNvPr id="16" name="TextBox 15"/>
          <p:cNvSpPr txBox="1"/>
          <p:nvPr/>
        </p:nvSpPr>
        <p:spPr>
          <a:xfrm>
            <a:off x="6351880" y="5588000"/>
            <a:ext cx="1039520" cy="2569934"/>
          </a:xfrm>
          <a:prstGeom prst="rect">
            <a:avLst/>
          </a:prstGeom>
          <a:noFill/>
        </p:spPr>
        <p:txBody>
          <a:bodyPr vert="horz" rtlCol="0">
            <a:spAutoFit/>
          </a:bodyPr>
          <a:lstStyle/>
          <a:p>
            <a:r>
              <a:rPr lang="en-US" sz="16100" smtClean="0">
                <a:solidFill>
                  <a:srgbClr val="000000"/>
                </a:solidFill>
                <a:latin typeface="Arial - 215"/>
              </a:rPr>
              <a:t>{</a:t>
            </a:r>
            <a:endParaRPr lang="en-US" sz="16100">
              <a:solidFill>
                <a:srgbClr val="000000"/>
              </a:solidFill>
              <a:latin typeface="Arial - 215"/>
            </a:endParaRPr>
          </a:p>
        </p:txBody>
      </p:sp>
      <p:grpSp>
        <p:nvGrpSpPr>
          <p:cNvPr id="19" name="Group 18"/>
          <p:cNvGrpSpPr/>
          <p:nvPr/>
        </p:nvGrpSpPr>
        <p:grpSpPr>
          <a:xfrm>
            <a:off x="7458837" y="6885559"/>
            <a:ext cx="718820" cy="718819"/>
            <a:chOff x="7458837" y="6885559"/>
            <a:chExt cx="718820" cy="718819"/>
          </a:xfrm>
        </p:grpSpPr>
        <p:sp>
          <p:nvSpPr>
            <p:cNvPr id="17" name="Oval 16"/>
            <p:cNvSpPr/>
            <p:nvPr/>
          </p:nvSpPr>
          <p:spPr>
            <a:xfrm>
              <a:off x="7458837" y="6885559"/>
              <a:ext cx="718820" cy="718819"/>
            </a:xfrm>
            <a:prstGeom prst="ellipse">
              <a:avLst/>
            </a:prstGeom>
            <a:solidFill>
              <a:srgbClr val="7B7B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7594600" y="7112000"/>
              <a:ext cx="465836" cy="323165"/>
            </a:xfrm>
            <a:prstGeom prst="rect">
              <a:avLst/>
            </a:prstGeom>
            <a:noFill/>
          </p:spPr>
          <p:txBody>
            <a:bodyPr vert="horz" rtlCol="0">
              <a:spAutoFit/>
            </a:bodyPr>
            <a:lstStyle/>
            <a:p>
              <a:r>
                <a:rPr lang="en-US" sz="1500" smtClean="0">
                  <a:solidFill>
                    <a:srgbClr val="000000"/>
                  </a:solidFill>
                  <a:latin typeface="Arial - 20"/>
                </a:rPr>
                <a:t>S1</a:t>
              </a:r>
              <a:endParaRPr lang="en-US" sz="1500">
                <a:solidFill>
                  <a:srgbClr val="000000"/>
                </a:solidFill>
                <a:latin typeface="Arial - 20"/>
              </a:endParaRPr>
            </a:p>
          </p:txBody>
        </p:sp>
      </p:grpSp>
      <p:sp>
        <p:nvSpPr>
          <p:cNvPr id="20" name="TextBox 19"/>
          <p:cNvSpPr txBox="1"/>
          <p:nvPr/>
        </p:nvSpPr>
        <p:spPr>
          <a:xfrm>
            <a:off x="5651500" y="5588000"/>
            <a:ext cx="635381" cy="323165"/>
          </a:xfrm>
          <a:prstGeom prst="rect">
            <a:avLst/>
          </a:prstGeom>
          <a:noFill/>
        </p:spPr>
        <p:txBody>
          <a:bodyPr vert="horz" rtlCol="0">
            <a:spAutoFit/>
          </a:bodyPr>
          <a:lstStyle/>
          <a:p>
            <a:r>
              <a:rPr lang="en-US" sz="1500" b="1" smtClean="0">
                <a:solidFill>
                  <a:srgbClr val="000000"/>
                </a:solidFill>
                <a:latin typeface="Arial - 20"/>
              </a:rPr>
              <a:t>35%</a:t>
            </a:r>
            <a:endParaRPr lang="en-US" sz="1500" b="1">
              <a:solidFill>
                <a:srgbClr val="000000"/>
              </a:solidFill>
              <a:latin typeface="Arial - 20"/>
            </a:endParaRPr>
          </a:p>
        </p:txBody>
      </p:sp>
      <p:sp>
        <p:nvSpPr>
          <p:cNvPr id="21" name="TextBox 20"/>
          <p:cNvSpPr txBox="1"/>
          <p:nvPr/>
        </p:nvSpPr>
        <p:spPr>
          <a:xfrm>
            <a:off x="5651500" y="6743700"/>
            <a:ext cx="635381" cy="323165"/>
          </a:xfrm>
          <a:prstGeom prst="rect">
            <a:avLst/>
          </a:prstGeom>
          <a:noFill/>
        </p:spPr>
        <p:txBody>
          <a:bodyPr vert="horz" rtlCol="0">
            <a:spAutoFit/>
          </a:bodyPr>
          <a:lstStyle/>
          <a:p>
            <a:r>
              <a:rPr lang="en-US" sz="1500" b="1" smtClean="0">
                <a:solidFill>
                  <a:srgbClr val="000000"/>
                </a:solidFill>
                <a:latin typeface="Arial - 20"/>
              </a:rPr>
              <a:t>35%</a:t>
            </a:r>
            <a:endParaRPr lang="en-US" sz="1500" b="1">
              <a:solidFill>
                <a:srgbClr val="000000"/>
              </a:solidFill>
              <a:latin typeface="Arial - 20"/>
            </a:endParaRPr>
          </a:p>
        </p:txBody>
      </p:sp>
      <p:sp>
        <p:nvSpPr>
          <p:cNvPr id="22" name="TextBox 21"/>
          <p:cNvSpPr txBox="1"/>
          <p:nvPr/>
        </p:nvSpPr>
        <p:spPr>
          <a:xfrm>
            <a:off x="558800" y="8356600"/>
            <a:ext cx="3715741" cy="323165"/>
          </a:xfrm>
          <a:prstGeom prst="rect">
            <a:avLst/>
          </a:prstGeom>
          <a:noFill/>
        </p:spPr>
        <p:txBody>
          <a:bodyPr vert="horz" rtlCol="0">
            <a:spAutoFit/>
          </a:bodyPr>
          <a:lstStyle/>
          <a:p>
            <a:r>
              <a:rPr lang="en-US" sz="1500" b="1" smtClean="0">
                <a:solidFill>
                  <a:srgbClr val="FF0000"/>
                </a:solidFill>
                <a:latin typeface="Arial - 20"/>
              </a:rPr>
              <a:t>Exam is weighted on it's own.</a:t>
            </a:r>
            <a:endParaRPr lang="en-US" sz="1500" b="1">
              <a:solidFill>
                <a:srgbClr val="FF0000"/>
              </a:solidFill>
              <a:latin typeface="Arial - 20"/>
            </a:endParaRPr>
          </a:p>
        </p:txBody>
      </p:sp>
      <p:grpSp>
        <p:nvGrpSpPr>
          <p:cNvPr id="25" name="Group 24"/>
          <p:cNvGrpSpPr/>
          <p:nvPr/>
        </p:nvGrpSpPr>
        <p:grpSpPr>
          <a:xfrm>
            <a:off x="4536948" y="8142859"/>
            <a:ext cx="1125728" cy="718819"/>
            <a:chOff x="4536948" y="8142859"/>
            <a:chExt cx="1125728" cy="718819"/>
          </a:xfrm>
        </p:grpSpPr>
        <p:sp>
          <p:nvSpPr>
            <p:cNvPr id="23" name="Oval 22"/>
            <p:cNvSpPr/>
            <p:nvPr/>
          </p:nvSpPr>
          <p:spPr>
            <a:xfrm>
              <a:off x="4536948" y="8142859"/>
              <a:ext cx="718820" cy="718819"/>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4648200" y="8407400"/>
              <a:ext cx="1014476" cy="246221"/>
            </a:xfrm>
            <a:prstGeom prst="rect">
              <a:avLst/>
            </a:prstGeom>
            <a:noFill/>
          </p:spPr>
          <p:txBody>
            <a:bodyPr vert="horz" rtlCol="0">
              <a:spAutoFit/>
            </a:bodyPr>
            <a:lstStyle/>
            <a:p>
              <a:r>
                <a:rPr lang="en-US" sz="1000" smtClean="0">
                  <a:solidFill>
                    <a:srgbClr val="000000"/>
                  </a:solidFill>
                  <a:latin typeface="Arial - 14"/>
                </a:rPr>
                <a:t>Exam</a:t>
              </a:r>
              <a:endParaRPr lang="en-US" sz="1000">
                <a:solidFill>
                  <a:srgbClr val="000000"/>
                </a:solidFill>
                <a:latin typeface="Arial - 14"/>
              </a:endParaRPr>
            </a:p>
          </p:txBody>
        </p:sp>
      </p:grpSp>
      <p:sp>
        <p:nvSpPr>
          <p:cNvPr id="26" name="TextBox 25"/>
          <p:cNvSpPr txBox="1"/>
          <p:nvPr/>
        </p:nvSpPr>
        <p:spPr>
          <a:xfrm>
            <a:off x="5651500" y="8356600"/>
            <a:ext cx="635381" cy="323165"/>
          </a:xfrm>
          <a:prstGeom prst="rect">
            <a:avLst/>
          </a:prstGeom>
          <a:noFill/>
        </p:spPr>
        <p:txBody>
          <a:bodyPr vert="horz" rtlCol="0">
            <a:spAutoFit/>
          </a:bodyPr>
          <a:lstStyle/>
          <a:p>
            <a:r>
              <a:rPr lang="en-US" sz="1500" b="1" smtClean="0">
                <a:solidFill>
                  <a:srgbClr val="000000"/>
                </a:solidFill>
                <a:latin typeface="Arial - 20"/>
              </a:rPr>
              <a:t>30%</a:t>
            </a:r>
            <a:endParaRPr lang="en-US" sz="1500" b="1">
              <a:solidFill>
                <a:srgbClr val="000000"/>
              </a:solidFill>
              <a:latin typeface="Arial - 20"/>
            </a:endParaRPr>
          </a:p>
        </p:txBody>
      </p:sp>
    </p:spTree>
    <p:extLst>
      <p:ext uri="{BB962C8B-B14F-4D97-AF65-F5344CB8AC3E}">
        <p14:creationId xmlns:p14="http://schemas.microsoft.com/office/powerpoint/2010/main" val="122804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1726353" y="4521200"/>
            <a:ext cx="897468" cy="440268"/>
            <a:chOff x="1726353" y="4521200"/>
            <a:chExt cx="897468" cy="440268"/>
          </a:xfrm>
        </p:grpSpPr>
        <p:sp>
          <p:nvSpPr>
            <p:cNvPr id="2" name="Freeform 1"/>
            <p:cNvSpPr/>
            <p:nvPr/>
          </p:nvSpPr>
          <p:spPr>
            <a:xfrm>
              <a:off x="1726353" y="4521200"/>
              <a:ext cx="897468" cy="440268"/>
            </a:xfrm>
            <a:custGeom>
              <a:avLst/>
              <a:gdLst/>
              <a:ahLst/>
              <a:cxnLst/>
              <a:rect l="0" t="0" r="0" b="0"/>
              <a:pathLst>
                <a:path w="897468" h="440268">
                  <a:moveTo>
                    <a:pt x="0" y="0"/>
                  </a:moveTo>
                  <a:lnTo>
                    <a:pt x="897467" y="0"/>
                  </a:lnTo>
                  <a:lnTo>
                    <a:pt x="897467" y="440267"/>
                  </a:lnTo>
                  <a:lnTo>
                    <a:pt x="0" y="440267"/>
                  </a:lnTo>
                  <a:close/>
                </a:path>
              </a:pathLst>
            </a:cu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803400" y="4584700"/>
              <a:ext cx="776275" cy="323165"/>
            </a:xfrm>
            <a:prstGeom prst="rect">
              <a:avLst/>
            </a:prstGeom>
            <a:noFill/>
          </p:spPr>
          <p:txBody>
            <a:bodyPr vert="horz" rtlCol="0">
              <a:spAutoFit/>
            </a:bodyPr>
            <a:lstStyle/>
            <a:p>
              <a:r>
                <a:rPr lang="en-US" sz="1500" smtClean="0">
                  <a:solidFill>
                    <a:srgbClr val="000000"/>
                  </a:solidFill>
                  <a:latin typeface="Arial - 20"/>
                </a:rPr>
                <a:t>Exam</a:t>
              </a:r>
              <a:endParaRPr lang="en-US" sz="1500">
                <a:solidFill>
                  <a:srgbClr val="000000"/>
                </a:solidFill>
                <a:latin typeface="Arial - 20"/>
              </a:endParaRPr>
            </a:p>
          </p:txBody>
        </p:sp>
      </p:grpSp>
      <p:grpSp>
        <p:nvGrpSpPr>
          <p:cNvPr id="7" name="Group 6"/>
          <p:cNvGrpSpPr/>
          <p:nvPr/>
        </p:nvGrpSpPr>
        <p:grpSpPr>
          <a:xfrm>
            <a:off x="1905000" y="1765300"/>
            <a:ext cx="718820" cy="718820"/>
            <a:chOff x="1905000" y="1765300"/>
            <a:chExt cx="718820" cy="718820"/>
          </a:xfrm>
        </p:grpSpPr>
        <p:sp>
          <p:nvSpPr>
            <p:cNvPr id="5" name="Oval 4"/>
            <p:cNvSpPr/>
            <p:nvPr/>
          </p:nvSpPr>
          <p:spPr>
            <a:xfrm>
              <a:off x="1905000" y="176530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032000" y="1981200"/>
              <a:ext cx="465836" cy="323165"/>
            </a:xfrm>
            <a:prstGeom prst="rect">
              <a:avLst/>
            </a:prstGeom>
            <a:noFill/>
          </p:spPr>
          <p:txBody>
            <a:bodyPr vert="horz" rtlCol="0">
              <a:spAutoFit/>
            </a:bodyPr>
            <a:lstStyle/>
            <a:p>
              <a:r>
                <a:rPr lang="en-US" sz="1500" smtClean="0">
                  <a:solidFill>
                    <a:srgbClr val="000000"/>
                  </a:solidFill>
                  <a:latin typeface="Arial - 20"/>
                </a:rPr>
                <a:t>Q1</a:t>
              </a:r>
              <a:endParaRPr lang="en-US" sz="1500">
                <a:solidFill>
                  <a:srgbClr val="000000"/>
                </a:solidFill>
                <a:latin typeface="Arial - 20"/>
              </a:endParaRPr>
            </a:p>
          </p:txBody>
        </p:sp>
      </p:grpSp>
      <p:grpSp>
        <p:nvGrpSpPr>
          <p:cNvPr id="10" name="Group 9"/>
          <p:cNvGrpSpPr/>
          <p:nvPr/>
        </p:nvGrpSpPr>
        <p:grpSpPr>
          <a:xfrm>
            <a:off x="1905000" y="3073400"/>
            <a:ext cx="718820" cy="718820"/>
            <a:chOff x="1905000" y="3073400"/>
            <a:chExt cx="718820" cy="718820"/>
          </a:xfrm>
        </p:grpSpPr>
        <p:sp>
          <p:nvSpPr>
            <p:cNvPr id="8" name="Oval 7"/>
            <p:cNvSpPr/>
            <p:nvPr/>
          </p:nvSpPr>
          <p:spPr>
            <a:xfrm>
              <a:off x="1905000" y="307340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032000" y="3302000"/>
              <a:ext cx="465836" cy="323165"/>
            </a:xfrm>
            <a:prstGeom prst="rect">
              <a:avLst/>
            </a:prstGeom>
            <a:noFill/>
          </p:spPr>
          <p:txBody>
            <a:bodyPr vert="horz" rtlCol="0">
              <a:spAutoFit/>
            </a:bodyPr>
            <a:lstStyle/>
            <a:p>
              <a:r>
                <a:rPr lang="en-US" sz="1500" smtClean="0">
                  <a:solidFill>
                    <a:srgbClr val="000000"/>
                  </a:solidFill>
                  <a:latin typeface="Arial - 20"/>
                </a:rPr>
                <a:t>Q2</a:t>
              </a:r>
              <a:endParaRPr lang="en-US" sz="1500">
                <a:solidFill>
                  <a:srgbClr val="000000"/>
                </a:solidFill>
                <a:latin typeface="Arial - 20"/>
              </a:endParaRPr>
            </a:p>
          </p:txBody>
        </p:sp>
      </p:grpSp>
      <p:sp>
        <p:nvSpPr>
          <p:cNvPr id="11" name="TextBox 10"/>
          <p:cNvSpPr txBox="1"/>
          <p:nvPr/>
        </p:nvSpPr>
        <p:spPr>
          <a:xfrm>
            <a:off x="2971800" y="1981200"/>
            <a:ext cx="635381" cy="323165"/>
          </a:xfrm>
          <a:prstGeom prst="rect">
            <a:avLst/>
          </a:prstGeom>
          <a:noFill/>
        </p:spPr>
        <p:txBody>
          <a:bodyPr vert="horz" rtlCol="0">
            <a:spAutoFit/>
          </a:bodyPr>
          <a:lstStyle/>
          <a:p>
            <a:r>
              <a:rPr lang="en-US" sz="1500" b="1" smtClean="0">
                <a:solidFill>
                  <a:srgbClr val="000000"/>
                </a:solidFill>
                <a:latin typeface="Arial - 20"/>
              </a:rPr>
              <a:t>35%</a:t>
            </a:r>
            <a:endParaRPr lang="en-US" sz="1500" b="1">
              <a:solidFill>
                <a:srgbClr val="000000"/>
              </a:solidFill>
              <a:latin typeface="Arial - 20"/>
            </a:endParaRPr>
          </a:p>
        </p:txBody>
      </p:sp>
      <p:sp>
        <p:nvSpPr>
          <p:cNvPr id="12" name="TextBox 11"/>
          <p:cNvSpPr txBox="1"/>
          <p:nvPr/>
        </p:nvSpPr>
        <p:spPr>
          <a:xfrm>
            <a:off x="2971800" y="3289300"/>
            <a:ext cx="635381" cy="323165"/>
          </a:xfrm>
          <a:prstGeom prst="rect">
            <a:avLst/>
          </a:prstGeom>
          <a:noFill/>
        </p:spPr>
        <p:txBody>
          <a:bodyPr vert="horz" rtlCol="0">
            <a:spAutoFit/>
          </a:bodyPr>
          <a:lstStyle/>
          <a:p>
            <a:r>
              <a:rPr lang="en-US" sz="1500" b="1" smtClean="0">
                <a:solidFill>
                  <a:srgbClr val="000000"/>
                </a:solidFill>
                <a:latin typeface="Arial - 20"/>
              </a:rPr>
              <a:t>35%</a:t>
            </a:r>
            <a:endParaRPr lang="en-US" sz="1500" b="1">
              <a:solidFill>
                <a:srgbClr val="000000"/>
              </a:solidFill>
              <a:latin typeface="Arial - 20"/>
            </a:endParaRPr>
          </a:p>
        </p:txBody>
      </p:sp>
      <p:sp>
        <p:nvSpPr>
          <p:cNvPr id="13" name="TextBox 12"/>
          <p:cNvSpPr txBox="1"/>
          <p:nvPr/>
        </p:nvSpPr>
        <p:spPr>
          <a:xfrm>
            <a:off x="2971800" y="4597400"/>
            <a:ext cx="635381" cy="323165"/>
          </a:xfrm>
          <a:prstGeom prst="rect">
            <a:avLst/>
          </a:prstGeom>
          <a:noFill/>
        </p:spPr>
        <p:txBody>
          <a:bodyPr vert="horz" rtlCol="0">
            <a:spAutoFit/>
          </a:bodyPr>
          <a:lstStyle/>
          <a:p>
            <a:r>
              <a:rPr lang="en-US" sz="1500" b="1" smtClean="0">
                <a:solidFill>
                  <a:srgbClr val="000000"/>
                </a:solidFill>
                <a:latin typeface="Arial - 20"/>
              </a:rPr>
              <a:t>30%</a:t>
            </a:r>
            <a:endParaRPr lang="en-US" sz="1500" b="1">
              <a:solidFill>
                <a:srgbClr val="000000"/>
              </a:solidFill>
              <a:latin typeface="Arial - 20"/>
            </a:endParaRPr>
          </a:p>
        </p:txBody>
      </p:sp>
      <p:sp>
        <p:nvSpPr>
          <p:cNvPr id="14" name="TextBox 13"/>
          <p:cNvSpPr txBox="1"/>
          <p:nvPr/>
        </p:nvSpPr>
        <p:spPr>
          <a:xfrm>
            <a:off x="3797300" y="482600"/>
            <a:ext cx="2567025" cy="507831"/>
          </a:xfrm>
          <a:prstGeom prst="rect">
            <a:avLst/>
          </a:prstGeom>
          <a:noFill/>
        </p:spPr>
        <p:txBody>
          <a:bodyPr vert="horz" rtlCol="0">
            <a:spAutoFit/>
          </a:bodyPr>
          <a:lstStyle/>
          <a:p>
            <a:r>
              <a:rPr lang="en-US" sz="2700" smtClean="0">
                <a:solidFill>
                  <a:srgbClr val="000000"/>
                </a:solidFill>
                <a:latin typeface="Arial - 36"/>
              </a:rPr>
              <a:t>Scenario #4</a:t>
            </a:r>
            <a:endParaRPr lang="en-US" sz="2700">
              <a:solidFill>
                <a:srgbClr val="000000"/>
              </a:solidFill>
              <a:latin typeface="Arial - 36"/>
            </a:endParaRPr>
          </a:p>
        </p:txBody>
      </p:sp>
      <p:sp>
        <p:nvSpPr>
          <p:cNvPr id="15" name="TextBox 14"/>
          <p:cNvSpPr txBox="1"/>
          <p:nvPr/>
        </p:nvSpPr>
        <p:spPr>
          <a:xfrm>
            <a:off x="3213100" y="1244600"/>
            <a:ext cx="3228569" cy="553998"/>
          </a:xfrm>
          <a:prstGeom prst="rect">
            <a:avLst/>
          </a:prstGeom>
          <a:noFill/>
        </p:spPr>
        <p:txBody>
          <a:bodyPr vert="horz" rtlCol="0">
            <a:spAutoFit/>
          </a:bodyPr>
          <a:lstStyle/>
          <a:p>
            <a:r>
              <a:rPr lang="en-US" sz="1500" smtClean="0">
                <a:solidFill>
                  <a:srgbClr val="000000"/>
                </a:solidFill>
                <a:latin typeface="Arial - 20"/>
              </a:rPr>
              <a:t>Method if using Total Points</a:t>
            </a:r>
          </a:p>
          <a:p>
            <a:endParaRPr lang="en-US" sz="1500">
              <a:solidFill>
                <a:srgbClr val="000000"/>
              </a:solidFill>
              <a:latin typeface="Arial - 20"/>
            </a:endParaRPr>
          </a:p>
        </p:txBody>
      </p:sp>
      <p:sp>
        <p:nvSpPr>
          <p:cNvPr id="16" name="TextBox 15"/>
          <p:cNvSpPr txBox="1"/>
          <p:nvPr/>
        </p:nvSpPr>
        <p:spPr>
          <a:xfrm>
            <a:off x="838200" y="6286500"/>
            <a:ext cx="9182100" cy="1015663"/>
          </a:xfrm>
          <a:prstGeom prst="rect">
            <a:avLst/>
          </a:prstGeom>
          <a:noFill/>
        </p:spPr>
        <p:txBody>
          <a:bodyPr vert="horz" rtlCol="0">
            <a:spAutoFit/>
          </a:bodyPr>
          <a:lstStyle/>
          <a:p>
            <a:r>
              <a:rPr lang="en-US" sz="1500" smtClean="0">
                <a:solidFill>
                  <a:srgbClr val="000000"/>
                </a:solidFill>
                <a:latin typeface="Arial - 20"/>
              </a:rPr>
              <a:t>If your using Total Points this scenario is a little easier.  In Q1 use Category Weights but use only one category called Q1 Assessment.  Then in Q2 use Category Weights and use one category called Q2 Assessment.  Then in S1 use Category Weights and add Q1 Assessment 35, Q2 Assessment 35 and then add your Exam category 30.</a:t>
            </a:r>
            <a:endParaRPr lang="en-US" sz="1500">
              <a:solidFill>
                <a:srgbClr val="000000"/>
              </a:solidFill>
              <a:latin typeface="Arial - 20"/>
            </a:endParaRPr>
          </a:p>
        </p:txBody>
      </p:sp>
      <p:grpSp>
        <p:nvGrpSpPr>
          <p:cNvPr id="19" name="Group 18"/>
          <p:cNvGrpSpPr/>
          <p:nvPr/>
        </p:nvGrpSpPr>
        <p:grpSpPr>
          <a:xfrm>
            <a:off x="7270030" y="484715"/>
            <a:ext cx="1744134" cy="508665"/>
            <a:chOff x="7270030" y="484715"/>
            <a:chExt cx="1744134" cy="508665"/>
          </a:xfrm>
        </p:grpSpPr>
        <p:sp>
          <p:nvSpPr>
            <p:cNvPr id="17" name="Freeform 16">
              <a:hlinkClick r:id="rId2"/>
            </p:cNvPr>
            <p:cNvSpPr/>
            <p:nvPr/>
          </p:nvSpPr>
          <p:spPr>
            <a:xfrm>
              <a:off x="7270030" y="484715"/>
              <a:ext cx="1744134" cy="508665"/>
            </a:xfrm>
            <a:custGeom>
              <a:avLst/>
              <a:gdLst/>
              <a:ahLst/>
              <a:cxnLst/>
              <a:rect l="0" t="0" r="0" b="0"/>
              <a:pathLst>
                <a:path w="1744134" h="508665">
                  <a:moveTo>
                    <a:pt x="290688" y="0"/>
                  </a:moveTo>
                  <a:lnTo>
                    <a:pt x="1482389" y="0"/>
                  </a:lnTo>
                  <a:lnTo>
                    <a:pt x="1511582" y="1732"/>
                  </a:lnTo>
                  <a:lnTo>
                    <a:pt x="1563781" y="5918"/>
                  </a:lnTo>
                  <a:lnTo>
                    <a:pt x="1613260" y="14429"/>
                  </a:lnTo>
                  <a:lnTo>
                    <a:pt x="1636516" y="18616"/>
                  </a:lnTo>
                  <a:lnTo>
                    <a:pt x="1677336" y="30520"/>
                  </a:lnTo>
                  <a:lnTo>
                    <a:pt x="1706282" y="44083"/>
                  </a:lnTo>
                  <a:lnTo>
                    <a:pt x="1720878" y="51732"/>
                  </a:lnTo>
                  <a:lnTo>
                    <a:pt x="1735474" y="66958"/>
                  </a:lnTo>
                  <a:lnTo>
                    <a:pt x="1741163" y="75471"/>
                  </a:lnTo>
                  <a:lnTo>
                    <a:pt x="1741163" y="79655"/>
                  </a:lnTo>
                  <a:lnTo>
                    <a:pt x="1744133" y="84777"/>
                  </a:lnTo>
                  <a:lnTo>
                    <a:pt x="1744133" y="423886"/>
                  </a:lnTo>
                  <a:lnTo>
                    <a:pt x="1741163" y="428141"/>
                  </a:lnTo>
                  <a:lnTo>
                    <a:pt x="1741163" y="432398"/>
                  </a:lnTo>
                  <a:lnTo>
                    <a:pt x="1735474" y="440839"/>
                  </a:lnTo>
                  <a:lnTo>
                    <a:pt x="1720878" y="456063"/>
                  </a:lnTo>
                  <a:lnTo>
                    <a:pt x="1691933" y="470493"/>
                  </a:lnTo>
                  <a:lnTo>
                    <a:pt x="1677336" y="477277"/>
                  </a:lnTo>
                  <a:lnTo>
                    <a:pt x="1636516" y="489179"/>
                  </a:lnTo>
                  <a:lnTo>
                    <a:pt x="1590006" y="497621"/>
                  </a:lnTo>
                  <a:lnTo>
                    <a:pt x="1563781" y="501878"/>
                  </a:lnTo>
                  <a:lnTo>
                    <a:pt x="1511582" y="506136"/>
                  </a:lnTo>
                  <a:lnTo>
                    <a:pt x="1482389" y="507796"/>
                  </a:lnTo>
                  <a:lnTo>
                    <a:pt x="1468040" y="507796"/>
                  </a:lnTo>
                  <a:lnTo>
                    <a:pt x="1453444" y="508664"/>
                  </a:lnTo>
                  <a:lnTo>
                    <a:pt x="290688" y="508664"/>
                  </a:lnTo>
                  <a:lnTo>
                    <a:pt x="273124" y="507796"/>
                  </a:lnTo>
                  <a:lnTo>
                    <a:pt x="258775" y="507796"/>
                  </a:lnTo>
                  <a:lnTo>
                    <a:pt x="229582" y="506136"/>
                  </a:lnTo>
                  <a:lnTo>
                    <a:pt x="177382" y="501878"/>
                  </a:lnTo>
                  <a:lnTo>
                    <a:pt x="127903" y="493365"/>
                  </a:lnTo>
                  <a:lnTo>
                    <a:pt x="104648" y="489179"/>
                  </a:lnTo>
                  <a:lnTo>
                    <a:pt x="64075" y="477277"/>
                  </a:lnTo>
                  <a:lnTo>
                    <a:pt x="34881" y="463712"/>
                  </a:lnTo>
                  <a:lnTo>
                    <a:pt x="20285" y="456063"/>
                  </a:lnTo>
                  <a:lnTo>
                    <a:pt x="5938" y="440839"/>
                  </a:lnTo>
                  <a:lnTo>
                    <a:pt x="0" y="432398"/>
                  </a:lnTo>
                  <a:lnTo>
                    <a:pt x="0" y="75471"/>
                  </a:lnTo>
                  <a:lnTo>
                    <a:pt x="5938" y="66958"/>
                  </a:lnTo>
                  <a:lnTo>
                    <a:pt x="20285" y="51732"/>
                  </a:lnTo>
                  <a:lnTo>
                    <a:pt x="49479" y="37302"/>
                  </a:lnTo>
                  <a:lnTo>
                    <a:pt x="64075" y="30520"/>
                  </a:lnTo>
                  <a:lnTo>
                    <a:pt x="104648" y="18616"/>
                  </a:lnTo>
                  <a:lnTo>
                    <a:pt x="151158" y="10175"/>
                  </a:lnTo>
                  <a:lnTo>
                    <a:pt x="177382" y="5918"/>
                  </a:lnTo>
                  <a:lnTo>
                    <a:pt x="229582" y="1732"/>
                  </a:lnTo>
                  <a:lnTo>
                    <a:pt x="258775"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hlinkClick r:id="rId2"/>
            </p:cNvPr>
            <p:cNvSpPr txBox="1"/>
            <p:nvPr/>
          </p:nvSpPr>
          <p:spPr>
            <a:xfrm>
              <a:off x="7366000" y="5969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3803530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 name="Group 3"/>
          <p:cNvGrpSpPr/>
          <p:nvPr/>
        </p:nvGrpSpPr>
        <p:grpSpPr>
          <a:xfrm>
            <a:off x="1726353" y="4521200"/>
            <a:ext cx="897468" cy="440268"/>
            <a:chOff x="1726353" y="4521200"/>
            <a:chExt cx="897468" cy="440268"/>
          </a:xfrm>
        </p:grpSpPr>
        <p:sp>
          <p:nvSpPr>
            <p:cNvPr id="2" name="Freeform 1"/>
            <p:cNvSpPr/>
            <p:nvPr/>
          </p:nvSpPr>
          <p:spPr>
            <a:xfrm>
              <a:off x="1726353" y="4521200"/>
              <a:ext cx="897468" cy="440268"/>
            </a:xfrm>
            <a:custGeom>
              <a:avLst/>
              <a:gdLst/>
              <a:ahLst/>
              <a:cxnLst/>
              <a:rect l="0" t="0" r="0" b="0"/>
              <a:pathLst>
                <a:path w="897468" h="440268">
                  <a:moveTo>
                    <a:pt x="0" y="0"/>
                  </a:moveTo>
                  <a:lnTo>
                    <a:pt x="897467" y="0"/>
                  </a:lnTo>
                  <a:lnTo>
                    <a:pt x="897467" y="440267"/>
                  </a:lnTo>
                  <a:lnTo>
                    <a:pt x="0" y="440267"/>
                  </a:lnTo>
                  <a:close/>
                </a:path>
              </a:pathLst>
            </a:cu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803400" y="4584700"/>
              <a:ext cx="776275" cy="323165"/>
            </a:xfrm>
            <a:prstGeom prst="rect">
              <a:avLst/>
            </a:prstGeom>
            <a:noFill/>
          </p:spPr>
          <p:txBody>
            <a:bodyPr vert="horz" rtlCol="0">
              <a:spAutoFit/>
            </a:bodyPr>
            <a:lstStyle/>
            <a:p>
              <a:r>
                <a:rPr lang="en-US" sz="1500" smtClean="0">
                  <a:solidFill>
                    <a:srgbClr val="000000"/>
                  </a:solidFill>
                  <a:latin typeface="Arial - 20"/>
                </a:rPr>
                <a:t>Exam</a:t>
              </a:r>
              <a:endParaRPr lang="en-US" sz="1500">
                <a:solidFill>
                  <a:srgbClr val="000000"/>
                </a:solidFill>
                <a:latin typeface="Arial - 20"/>
              </a:endParaRPr>
            </a:p>
          </p:txBody>
        </p:sp>
      </p:grpSp>
      <p:grpSp>
        <p:nvGrpSpPr>
          <p:cNvPr id="7" name="Group 6"/>
          <p:cNvGrpSpPr/>
          <p:nvPr/>
        </p:nvGrpSpPr>
        <p:grpSpPr>
          <a:xfrm>
            <a:off x="1905000" y="1765300"/>
            <a:ext cx="718820" cy="718820"/>
            <a:chOff x="1905000" y="1765300"/>
            <a:chExt cx="718820" cy="718820"/>
          </a:xfrm>
        </p:grpSpPr>
        <p:sp>
          <p:nvSpPr>
            <p:cNvPr id="5" name="Oval 4"/>
            <p:cNvSpPr/>
            <p:nvPr/>
          </p:nvSpPr>
          <p:spPr>
            <a:xfrm>
              <a:off x="1905000" y="176530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032000" y="1981200"/>
              <a:ext cx="465836" cy="323165"/>
            </a:xfrm>
            <a:prstGeom prst="rect">
              <a:avLst/>
            </a:prstGeom>
            <a:noFill/>
          </p:spPr>
          <p:txBody>
            <a:bodyPr vert="horz" rtlCol="0">
              <a:spAutoFit/>
            </a:bodyPr>
            <a:lstStyle/>
            <a:p>
              <a:r>
                <a:rPr lang="en-US" sz="1500" smtClean="0">
                  <a:solidFill>
                    <a:srgbClr val="000000"/>
                  </a:solidFill>
                  <a:latin typeface="Arial - 20"/>
                </a:rPr>
                <a:t>Q1</a:t>
              </a:r>
              <a:endParaRPr lang="en-US" sz="1500">
                <a:solidFill>
                  <a:srgbClr val="000000"/>
                </a:solidFill>
                <a:latin typeface="Arial - 20"/>
              </a:endParaRPr>
            </a:p>
          </p:txBody>
        </p:sp>
      </p:grpSp>
      <p:grpSp>
        <p:nvGrpSpPr>
          <p:cNvPr id="10" name="Group 9"/>
          <p:cNvGrpSpPr/>
          <p:nvPr/>
        </p:nvGrpSpPr>
        <p:grpSpPr>
          <a:xfrm>
            <a:off x="1905000" y="3073400"/>
            <a:ext cx="718820" cy="718820"/>
            <a:chOff x="1905000" y="3073400"/>
            <a:chExt cx="718820" cy="718820"/>
          </a:xfrm>
        </p:grpSpPr>
        <p:sp>
          <p:nvSpPr>
            <p:cNvPr id="8" name="Oval 7"/>
            <p:cNvSpPr/>
            <p:nvPr/>
          </p:nvSpPr>
          <p:spPr>
            <a:xfrm>
              <a:off x="1905000" y="3073400"/>
              <a:ext cx="718820" cy="718820"/>
            </a:xfrm>
            <a:prstGeom prst="ellipse">
              <a:avLst/>
            </a:prstGeom>
            <a:solidFill>
              <a:srgbClr val="E6E6FA"/>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032000" y="3302000"/>
              <a:ext cx="465836" cy="323165"/>
            </a:xfrm>
            <a:prstGeom prst="rect">
              <a:avLst/>
            </a:prstGeom>
            <a:noFill/>
          </p:spPr>
          <p:txBody>
            <a:bodyPr vert="horz" rtlCol="0">
              <a:spAutoFit/>
            </a:bodyPr>
            <a:lstStyle/>
            <a:p>
              <a:r>
                <a:rPr lang="en-US" sz="1500" smtClean="0">
                  <a:solidFill>
                    <a:srgbClr val="000000"/>
                  </a:solidFill>
                  <a:latin typeface="Arial - 20"/>
                </a:rPr>
                <a:t>Q2</a:t>
              </a:r>
              <a:endParaRPr lang="en-US" sz="1500">
                <a:solidFill>
                  <a:srgbClr val="000000"/>
                </a:solidFill>
                <a:latin typeface="Arial - 20"/>
              </a:endParaRPr>
            </a:p>
          </p:txBody>
        </p:sp>
      </p:grpSp>
      <p:sp>
        <p:nvSpPr>
          <p:cNvPr id="11" name="TextBox 10"/>
          <p:cNvSpPr txBox="1"/>
          <p:nvPr/>
        </p:nvSpPr>
        <p:spPr>
          <a:xfrm>
            <a:off x="2971800" y="1981200"/>
            <a:ext cx="635381" cy="323165"/>
          </a:xfrm>
          <a:prstGeom prst="rect">
            <a:avLst/>
          </a:prstGeom>
          <a:noFill/>
        </p:spPr>
        <p:txBody>
          <a:bodyPr vert="horz" rtlCol="0">
            <a:spAutoFit/>
          </a:bodyPr>
          <a:lstStyle/>
          <a:p>
            <a:r>
              <a:rPr lang="en-US" sz="1500" b="1" smtClean="0">
                <a:solidFill>
                  <a:srgbClr val="000000"/>
                </a:solidFill>
                <a:latin typeface="Arial - 20"/>
              </a:rPr>
              <a:t>35%</a:t>
            </a:r>
            <a:endParaRPr lang="en-US" sz="1500" b="1">
              <a:solidFill>
                <a:srgbClr val="000000"/>
              </a:solidFill>
              <a:latin typeface="Arial - 20"/>
            </a:endParaRPr>
          </a:p>
        </p:txBody>
      </p:sp>
      <p:sp>
        <p:nvSpPr>
          <p:cNvPr id="12" name="TextBox 11"/>
          <p:cNvSpPr txBox="1"/>
          <p:nvPr/>
        </p:nvSpPr>
        <p:spPr>
          <a:xfrm>
            <a:off x="2971800" y="3289300"/>
            <a:ext cx="635381" cy="323165"/>
          </a:xfrm>
          <a:prstGeom prst="rect">
            <a:avLst/>
          </a:prstGeom>
          <a:noFill/>
        </p:spPr>
        <p:txBody>
          <a:bodyPr vert="horz" rtlCol="0">
            <a:spAutoFit/>
          </a:bodyPr>
          <a:lstStyle/>
          <a:p>
            <a:r>
              <a:rPr lang="en-US" sz="1500" b="1" smtClean="0">
                <a:solidFill>
                  <a:srgbClr val="000000"/>
                </a:solidFill>
                <a:latin typeface="Arial - 20"/>
              </a:rPr>
              <a:t>35%</a:t>
            </a:r>
            <a:endParaRPr lang="en-US" sz="1500" b="1">
              <a:solidFill>
                <a:srgbClr val="000000"/>
              </a:solidFill>
              <a:latin typeface="Arial - 20"/>
            </a:endParaRPr>
          </a:p>
        </p:txBody>
      </p:sp>
      <p:sp>
        <p:nvSpPr>
          <p:cNvPr id="13" name="TextBox 12"/>
          <p:cNvSpPr txBox="1"/>
          <p:nvPr/>
        </p:nvSpPr>
        <p:spPr>
          <a:xfrm>
            <a:off x="2971800" y="4597400"/>
            <a:ext cx="635381" cy="323165"/>
          </a:xfrm>
          <a:prstGeom prst="rect">
            <a:avLst/>
          </a:prstGeom>
          <a:noFill/>
        </p:spPr>
        <p:txBody>
          <a:bodyPr vert="horz" rtlCol="0">
            <a:spAutoFit/>
          </a:bodyPr>
          <a:lstStyle/>
          <a:p>
            <a:r>
              <a:rPr lang="en-US" sz="1500" b="1" smtClean="0">
                <a:solidFill>
                  <a:srgbClr val="000000"/>
                </a:solidFill>
                <a:latin typeface="Arial - 20"/>
              </a:rPr>
              <a:t>30%</a:t>
            </a:r>
            <a:endParaRPr lang="en-US" sz="1500" b="1">
              <a:solidFill>
                <a:srgbClr val="000000"/>
              </a:solidFill>
              <a:latin typeface="Arial - 20"/>
            </a:endParaRPr>
          </a:p>
        </p:txBody>
      </p:sp>
      <p:sp>
        <p:nvSpPr>
          <p:cNvPr id="14" name="TextBox 13"/>
          <p:cNvSpPr txBox="1"/>
          <p:nvPr/>
        </p:nvSpPr>
        <p:spPr>
          <a:xfrm>
            <a:off x="3868394" y="3086100"/>
            <a:ext cx="665506" cy="1554272"/>
          </a:xfrm>
          <a:prstGeom prst="rect">
            <a:avLst/>
          </a:prstGeom>
          <a:noFill/>
        </p:spPr>
        <p:txBody>
          <a:bodyPr vert="horz" rtlCol="0">
            <a:spAutoFit/>
          </a:bodyPr>
          <a:lstStyle/>
          <a:p>
            <a:r>
              <a:rPr lang="en-US" sz="9500" smtClean="0">
                <a:solidFill>
                  <a:srgbClr val="000000"/>
                </a:solidFill>
                <a:latin typeface="Arial - 126"/>
              </a:rPr>
              <a:t>{</a:t>
            </a:r>
            <a:endParaRPr lang="en-US" sz="9500">
              <a:solidFill>
                <a:srgbClr val="000000"/>
              </a:solidFill>
              <a:latin typeface="Arial - 126"/>
            </a:endParaRPr>
          </a:p>
        </p:txBody>
      </p:sp>
      <p:sp>
        <p:nvSpPr>
          <p:cNvPr id="15" name="TextBox 14"/>
          <p:cNvSpPr txBox="1"/>
          <p:nvPr/>
        </p:nvSpPr>
        <p:spPr>
          <a:xfrm>
            <a:off x="4508500" y="3987800"/>
            <a:ext cx="635381" cy="323165"/>
          </a:xfrm>
          <a:prstGeom prst="rect">
            <a:avLst/>
          </a:prstGeom>
          <a:noFill/>
        </p:spPr>
        <p:txBody>
          <a:bodyPr vert="horz" rtlCol="0">
            <a:spAutoFit/>
          </a:bodyPr>
          <a:lstStyle/>
          <a:p>
            <a:r>
              <a:rPr lang="en-US" sz="1500" b="1" smtClean="0">
                <a:solidFill>
                  <a:srgbClr val="000000"/>
                </a:solidFill>
                <a:latin typeface="Arial - 20"/>
              </a:rPr>
              <a:t>65%</a:t>
            </a:r>
            <a:endParaRPr lang="en-US" sz="1500" b="1">
              <a:solidFill>
                <a:srgbClr val="000000"/>
              </a:solidFill>
              <a:latin typeface="Arial - 20"/>
            </a:endParaRPr>
          </a:p>
        </p:txBody>
      </p:sp>
      <p:sp>
        <p:nvSpPr>
          <p:cNvPr id="16" name="TextBox 15"/>
          <p:cNvSpPr txBox="1"/>
          <p:nvPr/>
        </p:nvSpPr>
        <p:spPr>
          <a:xfrm>
            <a:off x="787400" y="5207000"/>
            <a:ext cx="9177909" cy="1246495"/>
          </a:xfrm>
          <a:prstGeom prst="rect">
            <a:avLst/>
          </a:prstGeom>
          <a:noFill/>
        </p:spPr>
        <p:txBody>
          <a:bodyPr vert="horz" rtlCol="0">
            <a:spAutoFit/>
          </a:bodyPr>
          <a:lstStyle/>
          <a:p>
            <a:r>
              <a:rPr lang="en-US" sz="1500" smtClean="0">
                <a:solidFill>
                  <a:srgbClr val="000000"/>
                </a:solidFill>
                <a:latin typeface="Arial - 20"/>
              </a:rPr>
              <a:t>Using term weights and categories forces you to enter your Exam in Q2.  If you want your exam to be worth 30% of the overall mark it has to be worth 30/65 of Q2.  Look at it in terms of points.  Q1 is 35 points and Q2 is 65 points.  If the exam is worth 30 points in Q2 it will make it 30% overall of Q1 and Q2.  This means that the Exam will have a weight of 46% (rounded off) in Q2.  That means if you are using category weights you will have 54% left to distribute in Q2.</a:t>
            </a:r>
            <a:endParaRPr lang="en-US" sz="1500">
              <a:solidFill>
                <a:srgbClr val="000000"/>
              </a:solidFill>
              <a:latin typeface="Arial - 20"/>
            </a:endParaRPr>
          </a:p>
        </p:txBody>
      </p:sp>
      <p:sp>
        <p:nvSpPr>
          <p:cNvPr id="17" name="TextBox 16"/>
          <p:cNvSpPr txBox="1"/>
          <p:nvPr/>
        </p:nvSpPr>
        <p:spPr>
          <a:xfrm>
            <a:off x="3797300" y="482600"/>
            <a:ext cx="2567025" cy="507831"/>
          </a:xfrm>
          <a:prstGeom prst="rect">
            <a:avLst/>
          </a:prstGeom>
          <a:noFill/>
        </p:spPr>
        <p:txBody>
          <a:bodyPr vert="horz" rtlCol="0">
            <a:spAutoFit/>
          </a:bodyPr>
          <a:lstStyle/>
          <a:p>
            <a:r>
              <a:rPr lang="en-US" sz="2700" smtClean="0">
                <a:solidFill>
                  <a:srgbClr val="000000"/>
                </a:solidFill>
                <a:latin typeface="Arial - 36"/>
              </a:rPr>
              <a:t>Scenario #4</a:t>
            </a:r>
            <a:endParaRPr lang="en-US" sz="2700">
              <a:solidFill>
                <a:srgbClr val="000000"/>
              </a:solidFill>
              <a:latin typeface="Arial - 36"/>
            </a:endParaRPr>
          </a:p>
        </p:txBody>
      </p:sp>
      <p:sp>
        <p:nvSpPr>
          <p:cNvPr id="18" name="TextBox 17"/>
          <p:cNvSpPr txBox="1"/>
          <p:nvPr/>
        </p:nvSpPr>
        <p:spPr>
          <a:xfrm>
            <a:off x="3213100" y="1384300"/>
            <a:ext cx="4319143" cy="553998"/>
          </a:xfrm>
          <a:prstGeom prst="rect">
            <a:avLst/>
          </a:prstGeom>
          <a:noFill/>
        </p:spPr>
        <p:txBody>
          <a:bodyPr vert="horz" rtlCol="0">
            <a:spAutoFit/>
          </a:bodyPr>
          <a:lstStyle/>
          <a:p>
            <a:r>
              <a:rPr lang="en-US" sz="1500" smtClean="0">
                <a:solidFill>
                  <a:srgbClr val="000000"/>
                </a:solidFill>
                <a:latin typeface="Arial - 20"/>
              </a:rPr>
              <a:t>Method if using Category Weights</a:t>
            </a:r>
          </a:p>
          <a:p>
            <a:endParaRPr lang="en-US" sz="1500">
              <a:solidFill>
                <a:srgbClr val="000000"/>
              </a:solidFill>
              <a:latin typeface="Arial - 20"/>
            </a:endParaRPr>
          </a:p>
        </p:txBody>
      </p:sp>
      <p:grpSp>
        <p:nvGrpSpPr>
          <p:cNvPr id="21" name="Group 20"/>
          <p:cNvGrpSpPr/>
          <p:nvPr/>
        </p:nvGrpSpPr>
        <p:grpSpPr>
          <a:xfrm>
            <a:off x="7361787" y="482600"/>
            <a:ext cx="1744134" cy="508664"/>
            <a:chOff x="7361787" y="482600"/>
            <a:chExt cx="1744134" cy="508664"/>
          </a:xfrm>
        </p:grpSpPr>
        <p:sp>
          <p:nvSpPr>
            <p:cNvPr id="19" name="Freeform 18">
              <a:hlinkClick r:id="rId2"/>
            </p:cNvPr>
            <p:cNvSpPr/>
            <p:nvPr/>
          </p:nvSpPr>
          <p:spPr>
            <a:xfrm>
              <a:off x="7361787" y="482600"/>
              <a:ext cx="1744134" cy="508664"/>
            </a:xfrm>
            <a:custGeom>
              <a:avLst/>
              <a:gdLst/>
              <a:ahLst/>
              <a:cxnLst/>
              <a:rect l="0" t="0" r="0" b="0"/>
              <a:pathLst>
                <a:path w="1744134" h="508664">
                  <a:moveTo>
                    <a:pt x="290689" y="0"/>
                  </a:moveTo>
                  <a:lnTo>
                    <a:pt x="1482390" y="0"/>
                  </a:lnTo>
                  <a:lnTo>
                    <a:pt x="1511584" y="1732"/>
                  </a:lnTo>
                  <a:lnTo>
                    <a:pt x="1563782" y="5917"/>
                  </a:lnTo>
                  <a:lnTo>
                    <a:pt x="1613261" y="14430"/>
                  </a:lnTo>
                  <a:lnTo>
                    <a:pt x="1636516" y="18616"/>
                  </a:lnTo>
                  <a:lnTo>
                    <a:pt x="1677338" y="30521"/>
                  </a:lnTo>
                  <a:lnTo>
                    <a:pt x="1706282" y="44083"/>
                  </a:lnTo>
                  <a:lnTo>
                    <a:pt x="1720878" y="51732"/>
                  </a:lnTo>
                  <a:lnTo>
                    <a:pt x="1735475" y="66957"/>
                  </a:lnTo>
                  <a:lnTo>
                    <a:pt x="1741164" y="75470"/>
                  </a:lnTo>
                  <a:lnTo>
                    <a:pt x="1741164" y="79656"/>
                  </a:lnTo>
                  <a:lnTo>
                    <a:pt x="1744133" y="84776"/>
                  </a:lnTo>
                  <a:lnTo>
                    <a:pt x="1744133" y="423885"/>
                  </a:lnTo>
                  <a:lnTo>
                    <a:pt x="1741164" y="428141"/>
                  </a:lnTo>
                  <a:lnTo>
                    <a:pt x="1741164" y="432398"/>
                  </a:lnTo>
                  <a:lnTo>
                    <a:pt x="1735475" y="440840"/>
                  </a:lnTo>
                  <a:lnTo>
                    <a:pt x="1720878" y="456063"/>
                  </a:lnTo>
                  <a:lnTo>
                    <a:pt x="1691934" y="470493"/>
                  </a:lnTo>
                  <a:lnTo>
                    <a:pt x="1677338" y="477276"/>
                  </a:lnTo>
                  <a:lnTo>
                    <a:pt x="1636516" y="489180"/>
                  </a:lnTo>
                  <a:lnTo>
                    <a:pt x="1590008" y="497622"/>
                  </a:lnTo>
                  <a:lnTo>
                    <a:pt x="1563782" y="501879"/>
                  </a:lnTo>
                  <a:lnTo>
                    <a:pt x="1511584" y="506136"/>
                  </a:lnTo>
                  <a:lnTo>
                    <a:pt x="1482390" y="507796"/>
                  </a:lnTo>
                  <a:lnTo>
                    <a:pt x="1468041" y="507796"/>
                  </a:lnTo>
                  <a:lnTo>
                    <a:pt x="1453444" y="508663"/>
                  </a:lnTo>
                  <a:lnTo>
                    <a:pt x="290689" y="508663"/>
                  </a:lnTo>
                  <a:lnTo>
                    <a:pt x="273124" y="507796"/>
                  </a:lnTo>
                  <a:lnTo>
                    <a:pt x="258776" y="507796"/>
                  </a:lnTo>
                  <a:lnTo>
                    <a:pt x="229584" y="506136"/>
                  </a:lnTo>
                  <a:lnTo>
                    <a:pt x="177382" y="501879"/>
                  </a:lnTo>
                  <a:lnTo>
                    <a:pt x="127903" y="493365"/>
                  </a:lnTo>
                  <a:lnTo>
                    <a:pt x="104649" y="489180"/>
                  </a:lnTo>
                  <a:lnTo>
                    <a:pt x="64076" y="477276"/>
                  </a:lnTo>
                  <a:lnTo>
                    <a:pt x="34882" y="463711"/>
                  </a:lnTo>
                  <a:lnTo>
                    <a:pt x="20286" y="456063"/>
                  </a:lnTo>
                  <a:lnTo>
                    <a:pt x="5939" y="440840"/>
                  </a:lnTo>
                  <a:lnTo>
                    <a:pt x="0" y="432398"/>
                  </a:lnTo>
                  <a:lnTo>
                    <a:pt x="0" y="75470"/>
                  </a:lnTo>
                  <a:lnTo>
                    <a:pt x="5939" y="66957"/>
                  </a:lnTo>
                  <a:lnTo>
                    <a:pt x="20286" y="51732"/>
                  </a:lnTo>
                  <a:lnTo>
                    <a:pt x="49479" y="37302"/>
                  </a:lnTo>
                  <a:lnTo>
                    <a:pt x="64076" y="30521"/>
                  </a:lnTo>
                  <a:lnTo>
                    <a:pt x="104649" y="18616"/>
                  </a:lnTo>
                  <a:lnTo>
                    <a:pt x="151160" y="10174"/>
                  </a:lnTo>
                  <a:lnTo>
                    <a:pt x="177382" y="5917"/>
                  </a:lnTo>
                  <a:lnTo>
                    <a:pt x="229584" y="1732"/>
                  </a:lnTo>
                  <a:lnTo>
                    <a:pt x="258776" y="0"/>
                  </a:lnTo>
                  <a:close/>
                </a:path>
              </a:pathLst>
            </a:custGeom>
            <a:solidFill>
              <a:srgbClr val="7D9EC0"/>
            </a:solidFill>
            <a:ln w="38100" cap="flat" cmpd="sng" algn="ctr">
              <a:solidFill>
                <a:srgbClr val="000000"/>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hlinkClick r:id="rId2"/>
            </p:cNvPr>
            <p:cNvSpPr txBox="1"/>
            <p:nvPr/>
          </p:nvSpPr>
          <p:spPr>
            <a:xfrm>
              <a:off x="7454900" y="596900"/>
              <a:ext cx="1567155" cy="323165"/>
            </a:xfrm>
            <a:prstGeom prst="rect">
              <a:avLst/>
            </a:prstGeom>
            <a:noFill/>
          </p:spPr>
          <p:txBody>
            <a:bodyPr vert="horz" rtlCol="0">
              <a:spAutoFit/>
            </a:bodyPr>
            <a:lstStyle/>
            <a:p>
              <a:r>
                <a:rPr lang="en-US" sz="1500" smtClean="0">
                  <a:solidFill>
                    <a:srgbClr val="000000"/>
                  </a:solidFill>
                  <a:latin typeface="Arial - 20"/>
                </a:rPr>
                <a:t>video tutorial</a:t>
              </a:r>
              <a:endParaRPr lang="en-US" sz="1500">
                <a:solidFill>
                  <a:srgbClr val="000000"/>
                </a:solidFill>
                <a:latin typeface="Arial - 20"/>
              </a:endParaRPr>
            </a:p>
          </p:txBody>
        </p:sp>
      </p:grpSp>
    </p:spTree>
    <p:extLst>
      <p:ext uri="{BB962C8B-B14F-4D97-AF65-F5344CB8AC3E}">
        <p14:creationId xmlns:p14="http://schemas.microsoft.com/office/powerpoint/2010/main" val="35566774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718</Words>
  <Application>Microsoft Office PowerPoint</Application>
  <PresentationFormat>Custom</PresentationFormat>
  <Paragraphs>224</Paragraphs>
  <Slides>15</Slides>
  <Notes>0</Notes>
  <HiddenSlides>0</HiddenSlides>
  <MMClips>0</MMClips>
  <ScaleCrop>false</ScaleCrop>
  <HeadingPairs>
    <vt:vector size="6" baseType="variant">
      <vt:variant>
        <vt:lpstr>Fonts Used</vt:lpstr>
      </vt:variant>
      <vt:variant>
        <vt:i4>21</vt:i4>
      </vt:variant>
      <vt:variant>
        <vt:lpstr>Theme</vt:lpstr>
      </vt:variant>
      <vt:variant>
        <vt:i4>1</vt:i4>
      </vt:variant>
      <vt:variant>
        <vt:lpstr>Slide Titles</vt:lpstr>
      </vt:variant>
      <vt:variant>
        <vt:i4>15</vt:i4>
      </vt:variant>
    </vt:vector>
  </HeadingPairs>
  <TitlesOfParts>
    <vt:vector size="37" baseType="lpstr">
      <vt:lpstr>Arial</vt:lpstr>
      <vt:lpstr>Arial - 126</vt:lpstr>
      <vt:lpstr>Arial - 92</vt:lpstr>
      <vt:lpstr>Arial - 24</vt:lpstr>
      <vt:lpstr>Arial - 26</vt:lpstr>
      <vt:lpstr>Arial - 17</vt:lpstr>
      <vt:lpstr>Arial - 36</vt:lpstr>
      <vt:lpstr>Arial - 204</vt:lpstr>
      <vt:lpstr>Arial - 59</vt:lpstr>
      <vt:lpstr>Arial - 32</vt:lpstr>
      <vt:lpstr>Arial - 48</vt:lpstr>
      <vt:lpstr>Arial - 14</vt:lpstr>
      <vt:lpstr>Arial - 56</vt:lpstr>
      <vt:lpstr>Arial - 12</vt:lpstr>
      <vt:lpstr>Calibri Light</vt:lpstr>
      <vt:lpstr>Arial - 215</vt:lpstr>
      <vt:lpstr>Arial - 154</vt:lpstr>
      <vt:lpstr>Calibri</vt:lpstr>
      <vt:lpstr>Arial - 18</vt:lpstr>
      <vt:lpstr>Arial - 20</vt:lpstr>
      <vt:lpstr>Arial - 145</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Anglophone South School District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Michaud, Marc F. (ASD-W)</dc:creator>
  <cp:lastModifiedBy>Michaud, Marc F. (ASD-W)</cp:lastModifiedBy>
  <cp:revision>1</cp:revision>
  <dcterms:created xsi:type="dcterms:W3CDTF">2015-04-07T18:00:49Z</dcterms:created>
  <dcterms:modified xsi:type="dcterms:W3CDTF">2015-04-07T18:00:51Z</dcterms:modified>
</cp:coreProperties>
</file>